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13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62" r:id="rId4"/>
    <p:sldId id="268" r:id="rId5"/>
    <p:sldId id="269" r:id="rId6"/>
    <p:sldId id="267" r:id="rId7"/>
    <p:sldId id="270" r:id="rId8"/>
    <p:sldId id="271" r:id="rId9"/>
    <p:sldId id="275" r:id="rId10"/>
    <p:sldId id="276" r:id="rId11"/>
    <p:sldId id="277" r:id="rId12"/>
    <p:sldId id="272" r:id="rId13"/>
    <p:sldId id="273" r:id="rId14"/>
    <p:sldId id="274" r:id="rId15"/>
    <p:sldId id="283" r:id="rId16"/>
    <p:sldId id="285" r:id="rId17"/>
    <p:sldId id="284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4" r:id="rId26"/>
    <p:sldId id="293" r:id="rId27"/>
    <p:sldId id="279" r:id="rId28"/>
    <p:sldId id="280" r:id="rId29"/>
    <p:sldId id="281" r:id="rId30"/>
    <p:sldId id="282" r:id="rId3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5D21"/>
    <a:srgbClr val="B4E5A2"/>
    <a:srgbClr val="132E15"/>
    <a:srgbClr val="5A8C57"/>
    <a:srgbClr val="709D6E"/>
    <a:srgbClr val="143116"/>
    <a:srgbClr val="112B13"/>
    <a:srgbClr val="FFFFFF"/>
    <a:srgbClr val="7DA97B"/>
    <a:srgbClr val="3F70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283" autoAdjust="0"/>
  </p:normalViewPr>
  <p:slideViewPr>
    <p:cSldViewPr snapToGrid="0">
      <p:cViewPr varScale="1">
        <p:scale>
          <a:sx n="102" d="100"/>
          <a:sy n="102" d="100"/>
        </p:scale>
        <p:origin x="14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0C5B3-01F7-4CE0-AE53-4590544C2E92}" type="datetimeFigureOut">
              <a:rPr lang="pt-BR" smtClean="0"/>
              <a:t>12/11/2025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EA506B-B410-4351-B737-CE2B1D6AD1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4471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3E6CA8-A592-F9AF-F48A-8BE4EDD831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7123952-CF3D-2CAD-F8B8-D7695E4A6B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6D0EBB-FA56-EA45-FC26-AF40E5CE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3CEC-5EF6-41AB-A901-A98C4A4AD1D5}" type="datetime1">
              <a:rPr lang="pt-BR" smtClean="0"/>
              <a:t>12/11/2025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075CF26-3D14-172F-19FE-62D63B29D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2025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59A1114-313F-CF5B-BD1E-FF2116577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A5BC-1C96-486F-BBD9-D9EFBB174F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0113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6A9752-1BE4-B04D-4FC4-46AEF3940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64210A3-D991-2D42-8F45-D9047D6154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AD84485-B2B5-52CA-33D4-464EB202D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B2DCC-8FA9-470F-88F0-DE1F937A6619}" type="datetime1">
              <a:rPr lang="pt-BR" smtClean="0"/>
              <a:t>12/11/2025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81D5B8-48CA-9BEF-9F7B-6350177F0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2025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B831EA8-C969-A370-3594-51DAEE323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A5BC-1C96-486F-BBD9-D9EFBB174F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5133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C018AE1-1847-3C02-3EA0-A23AFBAC0F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9B67361-D96B-1C5F-F457-62073DE3A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64D813-D4D8-80F5-EA87-219625B3F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45CFF-DBC7-4D53-981C-A133F454BACF}" type="datetime1">
              <a:rPr lang="pt-BR" smtClean="0"/>
              <a:t>12/11/2025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64A62BA-E71B-BA40-5CF1-3DA89ADFC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2025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F57DF8-D370-1690-56EC-3F19D2248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A5BC-1C96-486F-BBD9-D9EFBB174F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3439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899EA2-F4A9-D583-8D91-E5E0B45FA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BCBE87-A559-3664-6375-FBEF73715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86F36DB-0EBD-91E5-47BA-464BE95D2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0C899-C6A8-407A-8E2C-7951ABEE5B40}" type="datetime1">
              <a:rPr lang="pt-BR" smtClean="0"/>
              <a:t>12/11/2025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0C3BB2D-117A-C26A-D8E1-E14AF2151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2025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12ADF30-CCFB-3EDA-A600-0F7E385A8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A5BC-1C96-486F-BBD9-D9EFBB174F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4797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21E859-4EE2-8203-9268-82FAB2F6E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9FAE098-AB7C-9DD9-A016-72ADC96A9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1E95BBE-D71F-FFC5-E040-2A35BFAF5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269C-9A76-4BE8-B407-69599450E627}" type="datetime1">
              <a:rPr lang="pt-BR" smtClean="0"/>
              <a:t>12/11/2025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BF76E92-000B-EB74-606B-221B80DA3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2025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32DFED4-FE5D-82D4-015B-144317BF7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A5BC-1C96-486F-BBD9-D9EFBB174F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813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D3F100-D146-59CA-2904-C0F4A3D9C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D0C480-E59C-A75D-9D1C-04E6AEEEE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2203E6-8A9E-56B7-D763-207021482E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6DD481E-FC66-1289-8989-DE772EFA8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DAA0D-97DE-4625-BF51-2034AF438BEC}" type="datetime1">
              <a:rPr lang="pt-BR" smtClean="0"/>
              <a:t>12/11/2025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3AF2BCF-C128-438B-5177-699A62944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2025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52D27E2-0CE0-B6D1-20C6-B15785A69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A5BC-1C96-486F-BBD9-D9EFBB174F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3789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DD8605-3274-C2D5-2D6E-D6102D51B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A3765FC-8124-46C7-6809-164D4CDA11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601DE7D-0941-1FCE-D312-E65000A3CD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696D080-B268-20E8-3D0D-D3837C528C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07EFE9F-8607-9F87-2C80-6C03535270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1488721-FC5F-2727-7F05-3AA69E50E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425DC-CCE1-40D4-A31C-691AB84869EA}" type="datetime1">
              <a:rPr lang="pt-BR" smtClean="0"/>
              <a:t>12/11/2025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2E27FEB-7646-445E-1D31-37912D833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2025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B378EBB-7694-B078-5536-869D69D7F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A5BC-1C96-486F-BBD9-D9EFBB174F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9300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2371A1-9D6B-A478-9E0C-C02489C51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553D753-29D1-6785-C40A-ADC137E59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0553-7A77-4919-8F05-05B3DD432E15}" type="datetime1">
              <a:rPr lang="pt-BR" smtClean="0"/>
              <a:t>12/11/2025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8E8CB08-188B-C365-4A43-88E6D7596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2025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E22019F-AF0F-A74D-857B-42591352F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A5BC-1C96-486F-BBD9-D9EFBB174F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336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DC024AC-3AE9-BA4D-9680-E85C9717E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64D33-D10B-4BDE-9F1A-053AFF6D9334}" type="datetime1">
              <a:rPr lang="pt-BR" smtClean="0"/>
              <a:t>12/11/2025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ECAE55A-BA16-0A46-5B93-B56F12AC2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2025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F193E3D-D6A6-603D-46BB-F032B1844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A5BC-1C96-486F-BBD9-D9EFBB174F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301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81C5F-3B65-F8E5-083A-16C7A16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131439-EEED-D4FA-F3BB-98B9925C8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C9CD3FA-41F6-47CD-5DAD-00FAD06042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A7C3611-2037-069E-A168-99F2D5B80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6395D-7758-42C9-8F72-C6EECFB5EE67}" type="datetime1">
              <a:rPr lang="pt-BR" smtClean="0"/>
              <a:t>12/11/2025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5F56012-A3EA-A5F6-744D-DC5918C22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2025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E0E5F2B-D728-4688-38D9-99C193C60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A5BC-1C96-486F-BBD9-D9EFBB174F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7533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8FB7F4-25C6-870F-9913-AF060E5FB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0A1FDAA-CDA0-F853-5BB2-617B5B63AC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BB90FC0-82A2-6251-9B68-468CE671B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F25F3AE-045A-4885-7CB2-5981EB587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71897-6AC9-4AA4-B9ED-B8E4D226AE3E}" type="datetime1">
              <a:rPr lang="pt-BR" smtClean="0"/>
              <a:t>12/11/2025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2973346-4685-4AE1-DE98-69E4E827A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2025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E1D7212-9BB4-5608-66F3-0E38A9FE0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A5BC-1C96-486F-BBD9-D9EFBB174F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4668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1E8523B-830A-E8E1-6391-FDADE1904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11C59E-F976-AF5C-8C6C-FE4E3C3A3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B476AEC-209B-0F54-EF7E-94FAD112A3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1463A6-43BF-4493-BA21-10D5918A4C80}" type="datetime1">
              <a:rPr lang="pt-BR" smtClean="0"/>
              <a:t>12/11/2025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E92F1A-33BF-8D7C-1684-F1379718A6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pt-BR"/>
              <a:t>2025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2EA14AB-27D8-0081-2384-D05D78BD9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F9A5BC-1C96-486F-BBD9-D9EFBB174F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6980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25000">
              <a:schemeClr val="bg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riângulo isósceles 9">
            <a:extLst>
              <a:ext uri="{FF2B5EF4-FFF2-40B4-BE49-F238E27FC236}">
                <a16:creationId xmlns:a16="http://schemas.microsoft.com/office/drawing/2014/main" id="{2C3FADEE-A088-2B74-7D3E-EEC9A7528503}"/>
              </a:ext>
            </a:extLst>
          </p:cNvPr>
          <p:cNvSpPr/>
          <p:nvPr/>
        </p:nvSpPr>
        <p:spPr>
          <a:xfrm rot="276372">
            <a:off x="6895676" y="-1676641"/>
            <a:ext cx="6257925" cy="9521149"/>
          </a:xfrm>
          <a:prstGeom prst="triangle">
            <a:avLst/>
          </a:prstGeom>
          <a:solidFill>
            <a:srgbClr val="7DA9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5B87E2A0-9813-DD0D-0437-52F6F1B9215C}"/>
              </a:ext>
            </a:extLst>
          </p:cNvPr>
          <p:cNvSpPr/>
          <p:nvPr/>
        </p:nvSpPr>
        <p:spPr>
          <a:xfrm rot="17615661">
            <a:off x="5999384" y="-4157072"/>
            <a:ext cx="6257925" cy="9521149"/>
          </a:xfrm>
          <a:prstGeom prst="triangle">
            <a:avLst/>
          </a:prstGeom>
          <a:solidFill>
            <a:srgbClr val="5A8C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Triângulo isósceles 11">
            <a:extLst>
              <a:ext uri="{FF2B5EF4-FFF2-40B4-BE49-F238E27FC236}">
                <a16:creationId xmlns:a16="http://schemas.microsoft.com/office/drawing/2014/main" id="{31F20F39-F9AC-4641-5BA0-0A8A5227A25E}"/>
              </a:ext>
            </a:extLst>
          </p:cNvPr>
          <p:cNvSpPr/>
          <p:nvPr/>
        </p:nvSpPr>
        <p:spPr>
          <a:xfrm rot="17002917">
            <a:off x="5999383" y="-4760574"/>
            <a:ext cx="6257925" cy="9521149"/>
          </a:xfrm>
          <a:prstGeom prst="triangle">
            <a:avLst/>
          </a:prstGeom>
          <a:solidFill>
            <a:srgbClr val="3F70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Triângulo isósceles 8">
            <a:extLst>
              <a:ext uri="{FF2B5EF4-FFF2-40B4-BE49-F238E27FC236}">
                <a16:creationId xmlns:a16="http://schemas.microsoft.com/office/drawing/2014/main" id="{345CBA6F-92F1-7EA6-430D-35ED36E2BA4F}"/>
              </a:ext>
            </a:extLst>
          </p:cNvPr>
          <p:cNvSpPr/>
          <p:nvPr/>
        </p:nvSpPr>
        <p:spPr>
          <a:xfrm rot="451089">
            <a:off x="9274627" y="-3800876"/>
            <a:ext cx="6257925" cy="9521149"/>
          </a:xfrm>
          <a:prstGeom prst="triangle">
            <a:avLst/>
          </a:prstGeom>
          <a:solidFill>
            <a:srgbClr val="122F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Triângulo isósceles 3">
            <a:extLst>
              <a:ext uri="{FF2B5EF4-FFF2-40B4-BE49-F238E27FC236}">
                <a16:creationId xmlns:a16="http://schemas.microsoft.com/office/drawing/2014/main" id="{4252BACF-EBE4-234B-EEB2-99FC22578D12}"/>
              </a:ext>
            </a:extLst>
          </p:cNvPr>
          <p:cNvSpPr/>
          <p:nvPr/>
        </p:nvSpPr>
        <p:spPr>
          <a:xfrm rot="451089">
            <a:off x="7351484" y="-2039499"/>
            <a:ext cx="6257925" cy="9521149"/>
          </a:xfrm>
          <a:prstGeom prst="triangle">
            <a:avLst/>
          </a:prstGeom>
          <a:solidFill>
            <a:srgbClr val="245D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43AD79F2-E2A0-6C27-7E1D-5CD27B365BBD}"/>
              </a:ext>
            </a:extLst>
          </p:cNvPr>
          <p:cNvSpPr txBox="1"/>
          <p:nvPr/>
        </p:nvSpPr>
        <p:spPr>
          <a:xfrm>
            <a:off x="574794" y="3725618"/>
            <a:ext cx="61376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122F11"/>
                </a:solidFill>
                <a:latin typeface="Inter" panose="02000503000000020004" pitchFamily="2" charset="0"/>
                <a:ea typeface="Inter" panose="02000503000000020004" pitchFamily="2" charset="0"/>
              </a:rPr>
              <a:t>DESENVOLVIMENTO DE UM  SISTEMA DE CONTROLE PARA UMA PLATAFORMA DE STEWART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FA13889-2BA7-E1BA-25C6-D08C29469C7B}"/>
              </a:ext>
            </a:extLst>
          </p:cNvPr>
          <p:cNvSpPr txBox="1"/>
          <p:nvPr/>
        </p:nvSpPr>
        <p:spPr>
          <a:xfrm>
            <a:off x="574794" y="5615214"/>
            <a:ext cx="7002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122F11"/>
                </a:solidFill>
                <a:latin typeface="Inter" panose="02000503000000020004" pitchFamily="2" charset="0"/>
                <a:ea typeface="Inter" panose="02000503000000020004" pitchFamily="2" charset="0"/>
              </a:rPr>
              <a:t>Guilherme Miyata Meirelles</a:t>
            </a:r>
          </a:p>
          <a:p>
            <a:r>
              <a:rPr lang="pt-PT" dirty="0">
                <a:solidFill>
                  <a:srgbClr val="122F11"/>
                </a:solidFill>
                <a:latin typeface="Inter" panose="02000503000000020004" pitchFamily="2" charset="0"/>
                <a:ea typeface="Inter" panose="02000503000000020004" pitchFamily="2" charset="0"/>
              </a:rPr>
              <a:t>Prof. Anderson Kenji Hirata</a:t>
            </a:r>
          </a:p>
          <a:p>
            <a:r>
              <a:rPr lang="pt-PT" dirty="0">
                <a:solidFill>
                  <a:srgbClr val="122F11"/>
                </a:solidFill>
                <a:latin typeface="Inter" panose="02000503000000020004" pitchFamily="2" charset="0"/>
                <a:ea typeface="Inter" panose="02000503000000020004" pitchFamily="2" charset="0"/>
              </a:rPr>
              <a:t>Prof. Carlos Eduardo Oliveira da Silva</a:t>
            </a:r>
            <a:endParaRPr lang="pt-BR" dirty="0">
              <a:solidFill>
                <a:srgbClr val="122F1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1839168B-CFE7-C6E6-77AC-F46CDB3E4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91030" y="5110613"/>
            <a:ext cx="3326176" cy="900203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DBA79883-4C50-2B18-FA18-A0F79B858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62" b="98178" l="8730" r="89683">
                        <a14:foregroundMark x1="67725" y1="9339" x2="51852" y2="8656"/>
                        <a14:foregroundMark x1="56085" y1="9339" x2="72487" y2="7517"/>
                        <a14:foregroundMark x1="72487" y1="7517" x2="74339" y2="7745"/>
                        <a14:foregroundMark x1="25397" y1="92255" x2="34656" y2="91344"/>
                        <a14:foregroundMark x1="26984" y1="95900" x2="26984" y2="98405"/>
                        <a14:foregroundMark x1="8995" y1="21412" x2="9259" y2="20501"/>
                        <a14:foregroundMark x1="9788" y1="19134" x2="9524" y2="16856"/>
                        <a14:foregroundMark x1="8995" y1="17995" x2="8730" y2="17540"/>
                        <a14:backgroundMark x1="79894" y1="5467" x2="92063" y2="6834"/>
                        <a14:backgroundMark x1="74339" y1="35308" x2="73810" y2="34852"/>
                        <a14:backgroundMark x1="16667" y1="30524" x2="16667" y2="30524"/>
                        <a14:backgroundMark x1="16402" y1="30068" x2="16402" y2="300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29252" y="215259"/>
            <a:ext cx="2887203" cy="3352698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9EF8CD8D-12B8-4F91-385B-DA9DEADEA4C9}"/>
              </a:ext>
            </a:extLst>
          </p:cNvPr>
          <p:cNvSpPr txBox="1"/>
          <p:nvPr/>
        </p:nvSpPr>
        <p:spPr>
          <a:xfrm>
            <a:off x="9506129" y="6323101"/>
            <a:ext cx="915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3192967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7E364E-CB06-3BC1-FD76-F47396C2D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483C4DA5-5945-F416-ED3C-134E7E699462}"/>
              </a:ext>
            </a:extLst>
          </p:cNvPr>
          <p:cNvSpPr/>
          <p:nvPr/>
        </p:nvSpPr>
        <p:spPr>
          <a:xfrm rot="10800000">
            <a:off x="4456636" y="40153"/>
            <a:ext cx="2495493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72095CE0-DFE2-5403-0CE3-8CBC8178C91F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2AD2C2A1-CE41-3AC2-82DB-1C49FEA84BC3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A131A6FB-BDC0-EBA9-5C66-94565DBD5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1C7A4435-4611-6499-2184-2BF1F32AB670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26685B16-AE05-366C-13F9-0213A047AD32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27A54D8-A8D3-FE6E-6BD7-7B18873D2706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04C4C33-98AF-7B27-2172-9ED812F56B80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5B89D4D4-61DA-04D9-0E77-C529D3C95A81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F5B41026-D784-4ABB-AC50-1FD43A66084B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0FF75C6-181A-5D34-AF4D-19EC1344B75D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E93591C5-2D7B-19B4-5D4F-CEBD6232BA00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1FD482CA-58AC-5701-ED20-7312F72A5C20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6281F5F6-0E49-EF1A-5200-43AEBCFB6A60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59E8381B-F42A-2733-7DD5-03B53269B088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A6DC2AC5-E98C-02B6-8F4A-437CE134502C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25262F93-D9F9-1FB9-E46A-0CF02C0F15D0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D3CF58D9-AF71-CDD8-7C2B-72BB289E6C23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7E991589-EDC0-B52F-3C2F-32FC1A985DE1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0CF898A5-2AE8-18D0-4832-0FEFDECFF911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828554EF-C3A2-DAA5-0390-631A075AA422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8CFAE5FB-C3F1-F62B-8292-EA8A544E1D82}"/>
              </a:ext>
            </a:extLst>
          </p:cNvPr>
          <p:cNvSpPr/>
          <p:nvPr/>
        </p:nvSpPr>
        <p:spPr>
          <a:xfrm>
            <a:off x="4559841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6AE50FCF-D824-D1DC-E19C-437D72CBCE39}"/>
              </a:ext>
            </a:extLst>
          </p:cNvPr>
          <p:cNvSpPr/>
          <p:nvPr/>
        </p:nvSpPr>
        <p:spPr>
          <a:xfrm>
            <a:off x="4743235" y="460598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3E8827D4-A9DD-A102-F70A-71C918462E84}"/>
              </a:ext>
            </a:extLst>
          </p:cNvPr>
          <p:cNvSpPr/>
          <p:nvPr/>
        </p:nvSpPr>
        <p:spPr>
          <a:xfrm>
            <a:off x="492662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77846B95-A819-2CB3-245A-69DDF0D990C9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2C7A2A2D-3917-A697-CF5F-DC343297D342}"/>
              </a:ext>
            </a:extLst>
          </p:cNvPr>
          <p:cNvGrpSpPr/>
          <p:nvPr/>
        </p:nvGrpSpPr>
        <p:grpSpPr>
          <a:xfrm>
            <a:off x="7485250" y="460598"/>
            <a:ext cx="480305" cy="113517"/>
            <a:chOff x="8181416" y="461569"/>
            <a:chExt cx="480305" cy="113517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E035D0EB-5B1B-3555-EC3D-921D58F8CD46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131CF060-C1ED-74AA-B938-7267B4C5A73C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22ADF670-0967-FD51-879F-530F6F189D33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1546CB32-212A-3647-B6E1-55A94DE7447C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084D3D2A-5EAB-21D2-2F16-4976D07D14A6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10AC7129-93D9-04CD-BE90-47AA4EDA5495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9BD3A178-CEDC-9523-ED83-59162C5427C2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727B0980-360C-A9BB-7C2D-D47C3CA9DE1A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48AB591B-A115-1F79-83AD-B6CC94C712BF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6D094288-0519-4A86-8E5A-D96FE2DF299B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9B01E9BB-22D8-73A3-0B9F-123506826D05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9F607BA0-1F0D-C1FF-C604-CAD9B3ACDB4D}"/>
              </a:ext>
            </a:extLst>
          </p:cNvPr>
          <p:cNvSpPr/>
          <p:nvPr/>
        </p:nvSpPr>
        <p:spPr>
          <a:xfrm>
            <a:off x="6545943" y="996406"/>
            <a:ext cx="4847770" cy="61770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20D4CA1-B811-8E29-8834-E632ACE12B97}"/>
              </a:ext>
            </a:extLst>
          </p:cNvPr>
          <p:cNvSpPr txBox="1"/>
          <p:nvPr/>
        </p:nvSpPr>
        <p:spPr>
          <a:xfrm>
            <a:off x="62715" y="657851"/>
            <a:ext cx="8691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A2CE8A5D-DCBB-3E0D-1E5A-A6FDA826ECDF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67E12FCA-64FC-1F81-E8D7-686408A03FB0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740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F78BEB-2757-EB14-43F4-94D69B5D6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48893393-A20C-8A89-02E7-7E356905509F}"/>
              </a:ext>
            </a:extLst>
          </p:cNvPr>
          <p:cNvSpPr/>
          <p:nvPr/>
        </p:nvSpPr>
        <p:spPr>
          <a:xfrm rot="10800000">
            <a:off x="4456636" y="40153"/>
            <a:ext cx="2495493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0230AA66-CCE7-5827-75EC-06E6C92D99F6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9C443BC-AE3B-FAF9-CA3B-8B7399EA5D06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F0A3C66F-A6D4-79F9-1E7F-283CB8C49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38F2F62C-CB8A-35C5-F40B-8850C95CDC01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932B70F4-245E-1E41-7EEB-25AAD151A81A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6422FFA-DAF0-C1DE-28B8-89389BF76143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8AF102B-3FF9-12F3-E1AB-B924882C34DF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C5C17A4E-9B93-00F8-07D8-A83F50E2CEF6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5DEE9112-1C46-40F9-3492-9FA38B11CF4B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F689DF98-1458-479D-F67F-A6F0818D0C0F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26BFE5D4-D409-1C54-37E0-D5111EA4F3E7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D65F9D0B-C0EE-E55B-18EA-26496EA613C4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F415962F-823B-CECB-96BD-5CD4DF543FCF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10DB061F-5273-4E67-9934-F61A0D31F5EE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CE2D77F6-CCA6-6470-5DA9-4CB5C6192911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76DB1FFB-1AAD-7EB6-2125-BB4491139DA5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1E25ECBA-4E22-2562-4A7C-36EBB44F5CFC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EC07A945-525A-F058-DBCF-2E38D941796B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3BAC8ACE-D7B2-9A16-0394-A6340CC54B01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4BAB42AB-32B9-68B6-57EE-2536CA3C25A4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D39F25D7-C275-D7E3-A6EC-D371A0871520}"/>
              </a:ext>
            </a:extLst>
          </p:cNvPr>
          <p:cNvSpPr/>
          <p:nvPr/>
        </p:nvSpPr>
        <p:spPr>
          <a:xfrm>
            <a:off x="4559841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D7AB9B7C-2362-3D20-54AC-B1F6CAFC2B22}"/>
              </a:ext>
            </a:extLst>
          </p:cNvPr>
          <p:cNvSpPr/>
          <p:nvPr/>
        </p:nvSpPr>
        <p:spPr>
          <a:xfrm>
            <a:off x="4743235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35A55D9E-5B05-6100-F529-BB05DE50810E}"/>
              </a:ext>
            </a:extLst>
          </p:cNvPr>
          <p:cNvSpPr/>
          <p:nvPr/>
        </p:nvSpPr>
        <p:spPr>
          <a:xfrm>
            <a:off x="4926629" y="460598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DD18F194-FAF5-345A-94C0-3C791A9D0BBB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2C8B6E11-07C4-A9D5-9CEE-E9F3DCCC1272}"/>
              </a:ext>
            </a:extLst>
          </p:cNvPr>
          <p:cNvGrpSpPr/>
          <p:nvPr/>
        </p:nvGrpSpPr>
        <p:grpSpPr>
          <a:xfrm>
            <a:off x="7485250" y="460598"/>
            <a:ext cx="480305" cy="113517"/>
            <a:chOff x="8181416" y="461569"/>
            <a:chExt cx="480305" cy="113517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73FD8425-EA96-8A7A-6C04-BFB4380D76BF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20D84ADB-17D8-D7D5-B00E-9FB8C193D500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213BC9EB-B6E7-1567-210A-2128C305CB63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A3EC860D-77CF-2ABB-437E-148C137F877E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B80E8FA0-FDD4-A22B-CE5C-0332DC239948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B4620639-429A-D4C9-06A0-F1286C6CEBE3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56DFBB4A-66B0-A4C5-5620-5B2F49217803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38D7DB79-2FFD-3818-D995-3183B810049D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24DBCD40-DA8F-A826-1CBD-94103351C0DB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EF022450-FBB1-BD41-704D-DCA108378FB5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4F283A27-F6CC-1B3B-D915-EADDC6432A1A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5A833213-A0C1-6CE8-4CF1-FA88493DFF38}"/>
              </a:ext>
            </a:extLst>
          </p:cNvPr>
          <p:cNvSpPr/>
          <p:nvPr/>
        </p:nvSpPr>
        <p:spPr>
          <a:xfrm>
            <a:off x="6545943" y="996406"/>
            <a:ext cx="4847770" cy="61770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E6B12643-7717-D0A2-B31D-F25C41117CEE}"/>
              </a:ext>
            </a:extLst>
          </p:cNvPr>
          <p:cNvSpPr txBox="1"/>
          <p:nvPr/>
        </p:nvSpPr>
        <p:spPr>
          <a:xfrm>
            <a:off x="62715" y="657851"/>
            <a:ext cx="8691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C5B4C62C-D615-BB9D-3161-B8728A3C6015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61FB8338-11C2-B42B-BA47-A2BFD26AA698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732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7C52DD-4A46-4A3A-9CC5-2726BE8E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A5FD5C08-F8C1-45D2-B53A-C0D6170A1425}"/>
              </a:ext>
            </a:extLst>
          </p:cNvPr>
          <p:cNvSpPr/>
          <p:nvPr/>
        </p:nvSpPr>
        <p:spPr>
          <a:xfrm rot="10800000">
            <a:off x="7358178" y="40153"/>
            <a:ext cx="1379422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B62FD083-B90B-BA3F-E829-8020610FF61F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138703E8-3C54-5B28-7E24-337D4DA52380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BD8ADC29-B94D-CD8A-F836-C2FEC110C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A1B5B30B-8521-E147-C549-352BE747194F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427B24E-F709-7A2B-3989-D9C0B0F09493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8468E34-94DC-CECF-2688-FED8F2527674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A4F3C92-5F37-31B3-544B-938788950A67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0001F96-4A52-86FD-F2C5-0B4A46D2F2B4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61257B7B-BE50-14AA-9A38-4A0FAA4EB7A4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CB92C992-A243-830A-BF34-E97EE4E307C0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4323B8AD-8270-506F-9EA1-3F4B8F181E13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A888948B-31F2-16A8-B73D-7FA0D4EE2888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14890F10-87E2-E661-0CE1-DA3136B9B9B3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938F5077-C78F-8EB7-263C-289C34481994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B6C6F7A0-78C8-045E-2DAF-A3D65B5E0357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A1A19DEF-8D1A-8030-F689-31D08EB0F8B5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07CB7346-E5EC-945A-8BEE-6FAFD608FD9A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57CF78BF-B83D-9C80-CE08-ED0225C02FDD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2B542562-926D-57D6-628B-30354F10C4C4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02EBEDA3-061A-FE7B-7ED5-1B86C9EB7AB8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947C7D65-201B-363B-CDAC-3124342C5E72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5C9E38CE-0C58-F532-5DB3-3ACF5404DF3A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D238C6BB-4B28-4C1C-FC94-E55990D30AA9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EA036554-D6EE-EE0C-D074-FA2AA651F2A5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549C36C0-6F78-22DE-994D-A53E74198D24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5C7F7172-EC0D-03F5-313D-5D5947622C16}"/>
              </a:ext>
            </a:extLst>
          </p:cNvPr>
          <p:cNvSpPr/>
          <p:nvPr/>
        </p:nvSpPr>
        <p:spPr>
          <a:xfrm>
            <a:off x="7485250" y="460598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E97F2554-E3B4-C929-D8B3-F9CBB7736F9E}"/>
              </a:ext>
            </a:extLst>
          </p:cNvPr>
          <p:cNvSpPr/>
          <p:nvPr/>
        </p:nvSpPr>
        <p:spPr>
          <a:xfrm>
            <a:off x="7668644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8CFF383D-A711-D457-0CE5-8C41A8B12D77}"/>
              </a:ext>
            </a:extLst>
          </p:cNvPr>
          <p:cNvSpPr/>
          <p:nvPr/>
        </p:nvSpPr>
        <p:spPr>
          <a:xfrm>
            <a:off x="7852038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B0D4B573-816A-31A8-A19E-F16CD27A12C0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75E55835-0D31-E744-B1BA-11C889F06CCE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36A05507-D25F-A24C-832F-28D5CC13F335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64740A04-1CC6-0271-FA12-70FA29C7236F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D845EC2B-670A-974D-F8FB-5BB2C0078D5C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6E509F91-5623-09FD-C666-A5850BFE76CD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EAA12DA2-A34E-6A81-7D6C-228478E298E8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7F8AE8A7-EAD4-41D1-C75F-2713D09AA578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BEFC0CA0-1AB3-BF9E-AEA7-F4212AE7FE48}"/>
              </a:ext>
            </a:extLst>
          </p:cNvPr>
          <p:cNvSpPr/>
          <p:nvPr/>
        </p:nvSpPr>
        <p:spPr>
          <a:xfrm>
            <a:off x="3722826" y="1011794"/>
            <a:ext cx="7670887" cy="46381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C84D0AAA-62AA-1709-93B8-F60DEB1FA752}"/>
              </a:ext>
            </a:extLst>
          </p:cNvPr>
          <p:cNvSpPr txBox="1"/>
          <p:nvPr/>
        </p:nvSpPr>
        <p:spPr>
          <a:xfrm>
            <a:off x="62715" y="657851"/>
            <a:ext cx="34330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B4D32D4-190B-B9BC-2CF4-C099B9F728C7}"/>
              </a:ext>
            </a:extLst>
          </p:cNvPr>
          <p:cNvSpPr txBox="1"/>
          <p:nvPr/>
        </p:nvSpPr>
        <p:spPr>
          <a:xfrm>
            <a:off x="509352" y="1545756"/>
            <a:ext cx="7560314" cy="5416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b="1" dirty="0">
                <a:solidFill>
                  <a:srgbClr val="5A8C57"/>
                </a:solidFill>
              </a:rPr>
              <a:t>ADAPTAÇÃO DA BANCADA PARA O ESP32-S3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cap="all" dirty="0" err="1">
                <a:solidFill>
                  <a:srgbClr val="132E15"/>
                </a:solidFill>
              </a:rPr>
              <a:t>Substituição</a:t>
            </a:r>
            <a:r>
              <a:rPr lang="en-US" sz="1600" cap="all" dirty="0">
                <a:solidFill>
                  <a:srgbClr val="132E15"/>
                </a:solidFill>
              </a:rPr>
              <a:t> do CLP </a:t>
            </a:r>
            <a:r>
              <a:rPr lang="en-US" sz="1600" cap="all" dirty="0" err="1">
                <a:solidFill>
                  <a:srgbClr val="132E15"/>
                </a:solidFill>
              </a:rPr>
              <a:t>pelo</a:t>
            </a:r>
            <a:r>
              <a:rPr lang="en-US" sz="1600" cap="all" dirty="0">
                <a:solidFill>
                  <a:srgbClr val="132E15"/>
                </a:solidFill>
              </a:rPr>
              <a:t> ESP32-S3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cap="all" dirty="0" err="1">
                <a:solidFill>
                  <a:srgbClr val="132E15"/>
                </a:solidFill>
              </a:rPr>
              <a:t>Retirada</a:t>
            </a:r>
            <a:r>
              <a:rPr lang="en-US" sz="1600" cap="all" dirty="0">
                <a:solidFill>
                  <a:srgbClr val="132E15"/>
                </a:solidFill>
              </a:rPr>
              <a:t> dos </a:t>
            </a:r>
            <a:r>
              <a:rPr lang="en-US" sz="1600" cap="all" dirty="0" err="1">
                <a:solidFill>
                  <a:srgbClr val="132E15"/>
                </a:solidFill>
              </a:rPr>
              <a:t>Optoacopladores</a:t>
            </a:r>
            <a:r>
              <a:rPr lang="en-US" sz="1600" cap="all" dirty="0">
                <a:solidFill>
                  <a:srgbClr val="132E15"/>
                </a:solidFill>
              </a:rPr>
              <a:t> e </a:t>
            </a:r>
            <a:r>
              <a:rPr lang="en-US" sz="1600" cap="all" dirty="0" err="1">
                <a:solidFill>
                  <a:srgbClr val="132E15"/>
                </a:solidFill>
              </a:rPr>
              <a:t>mudança</a:t>
            </a:r>
            <a:r>
              <a:rPr lang="en-US" sz="1600" cap="all" dirty="0">
                <a:solidFill>
                  <a:srgbClr val="132E15"/>
                </a:solidFill>
              </a:rPr>
              <a:t> </a:t>
            </a:r>
            <a:r>
              <a:rPr lang="en-US" sz="1600" cap="all" dirty="0" err="1">
                <a:solidFill>
                  <a:srgbClr val="132E15"/>
                </a:solidFill>
              </a:rPr>
              <a:t>na</a:t>
            </a:r>
            <a:r>
              <a:rPr lang="en-US" sz="1600" cap="all" dirty="0">
                <a:solidFill>
                  <a:srgbClr val="132E15"/>
                </a:solidFill>
              </a:rPr>
              <a:t> </a:t>
            </a:r>
            <a:r>
              <a:rPr lang="en-US" sz="1600" cap="all" dirty="0" err="1">
                <a:solidFill>
                  <a:srgbClr val="132E15"/>
                </a:solidFill>
              </a:rPr>
              <a:t>lógica</a:t>
            </a:r>
            <a:r>
              <a:rPr lang="en-US" sz="1600" cap="all" dirty="0">
                <a:solidFill>
                  <a:srgbClr val="132E15"/>
                </a:solidFill>
              </a:rPr>
              <a:t> de </a:t>
            </a:r>
            <a:r>
              <a:rPr lang="en-US" sz="1600" cap="all" dirty="0" err="1">
                <a:solidFill>
                  <a:srgbClr val="132E15"/>
                </a:solidFill>
              </a:rPr>
              <a:t>controle</a:t>
            </a:r>
            <a:r>
              <a:rPr lang="en-US" sz="1600" cap="all" dirty="0">
                <a:solidFill>
                  <a:srgbClr val="132E15"/>
                </a:solidFill>
              </a:rPr>
              <a:t>.</a:t>
            </a:r>
            <a:r>
              <a:rPr lang="pt-BR" sz="1600" cap="all" dirty="0">
                <a:solidFill>
                  <a:srgbClr val="132E15"/>
                </a:solidFill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cap="all" dirty="0">
                <a:solidFill>
                  <a:srgbClr val="132E15"/>
                </a:solidFill>
              </a:rPr>
              <a:t>RECONFIGURAÇÃO DOS DRIVERS DE POTÊNCIA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cap="all" dirty="0" err="1">
                <a:solidFill>
                  <a:srgbClr val="132E15"/>
                </a:solidFill>
              </a:rPr>
              <a:t>Adaptação</a:t>
            </a:r>
            <a:r>
              <a:rPr lang="en-US" sz="1600" cap="all" dirty="0">
                <a:solidFill>
                  <a:srgbClr val="132E15"/>
                </a:solidFill>
              </a:rPr>
              <a:t> dos </a:t>
            </a:r>
            <a:r>
              <a:rPr lang="en-US" sz="1600" cap="all" dirty="0" err="1">
                <a:solidFill>
                  <a:srgbClr val="132E15"/>
                </a:solidFill>
              </a:rPr>
              <a:t>Sensores</a:t>
            </a:r>
            <a:r>
              <a:rPr lang="en-US" sz="1600" cap="all" dirty="0">
                <a:solidFill>
                  <a:srgbClr val="132E15"/>
                </a:solidFill>
              </a:rPr>
              <a:t> de Feedback</a:t>
            </a:r>
            <a:endParaRPr lang="pt-BR" sz="2000" b="1" dirty="0">
              <a:solidFill>
                <a:srgbClr val="5A8C57"/>
              </a:solidFill>
            </a:endParaRPr>
          </a:p>
          <a:p>
            <a:pPr algn="just"/>
            <a:r>
              <a:rPr lang="pt-BR" sz="2000" b="1" dirty="0">
                <a:solidFill>
                  <a:srgbClr val="5A8C57"/>
                </a:solidFill>
              </a:rPr>
              <a:t>TESTES E AQUISIÇÕES DE DADOS DA BANCADA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cap="all" dirty="0" err="1">
                <a:solidFill>
                  <a:srgbClr val="132E15"/>
                </a:solidFill>
              </a:rPr>
              <a:t>tratamento</a:t>
            </a:r>
            <a:r>
              <a:rPr lang="en-US" sz="1600" cap="all" dirty="0">
                <a:solidFill>
                  <a:srgbClr val="132E15"/>
                </a:solidFill>
              </a:rPr>
              <a:t> de </a:t>
            </a:r>
            <a:r>
              <a:rPr lang="en-US" sz="1600" cap="all" dirty="0" err="1">
                <a:solidFill>
                  <a:srgbClr val="132E15"/>
                </a:solidFill>
              </a:rPr>
              <a:t>ruído</a:t>
            </a:r>
            <a:r>
              <a:rPr lang="en-US" sz="1600" cap="all" dirty="0">
                <a:solidFill>
                  <a:srgbClr val="132E15"/>
                </a:solidFill>
              </a:rPr>
              <a:t> e </a:t>
            </a:r>
            <a:r>
              <a:rPr lang="en-US" sz="1600" cap="all" dirty="0" err="1">
                <a:solidFill>
                  <a:srgbClr val="132E15"/>
                </a:solidFill>
              </a:rPr>
              <a:t>filtragem</a:t>
            </a:r>
            <a:endParaRPr lang="pt-BR" sz="1600" cap="all" dirty="0">
              <a:solidFill>
                <a:srgbClr val="132E15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cap="all" dirty="0" err="1">
                <a:solidFill>
                  <a:srgbClr val="132E15"/>
                </a:solidFill>
              </a:rPr>
              <a:t>assincronia</a:t>
            </a:r>
            <a:r>
              <a:rPr lang="en-US" sz="1600" cap="all" dirty="0">
                <a:solidFill>
                  <a:srgbClr val="132E15"/>
                </a:solidFill>
              </a:rPr>
              <a:t> de </a:t>
            </a:r>
            <a:r>
              <a:rPr lang="en-US" sz="1600" cap="all" dirty="0" err="1">
                <a:solidFill>
                  <a:srgbClr val="132E15"/>
                </a:solidFill>
              </a:rPr>
              <a:t>deslocamento</a:t>
            </a:r>
            <a:r>
              <a:rPr lang="en-US" sz="1600" cap="all" dirty="0">
                <a:solidFill>
                  <a:srgbClr val="132E15"/>
                </a:solidFill>
              </a:rPr>
              <a:t> entre </a:t>
            </a:r>
            <a:r>
              <a:rPr lang="en-US" sz="1600" cap="all" dirty="0" err="1">
                <a:solidFill>
                  <a:srgbClr val="132E15"/>
                </a:solidFill>
              </a:rPr>
              <a:t>pistões</a:t>
            </a:r>
            <a:endParaRPr lang="pt-BR" sz="1600" cap="all" dirty="0">
              <a:solidFill>
                <a:srgbClr val="132E15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cap="all" dirty="0">
                <a:solidFill>
                  <a:srgbClr val="132E15"/>
                </a:solidFill>
              </a:rPr>
              <a:t>MAPEAMENTO TENSÃO → POSIÇÃO (V0–V100)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cap="all" dirty="0">
                <a:solidFill>
                  <a:srgbClr val="132E15"/>
                </a:solidFill>
              </a:rPr>
              <a:t>COMPENSAÇÃO DE ZONA MORTA/ATRITO</a:t>
            </a:r>
          </a:p>
          <a:p>
            <a:pPr algn="just"/>
            <a:r>
              <a:rPr lang="pt-BR" sz="2000" b="1" dirty="0">
                <a:solidFill>
                  <a:srgbClr val="5A8C57"/>
                </a:solidFill>
              </a:rPr>
              <a:t>IDENTIFICAÇÃO E SINTONIA DE CONTROLE PARA SINCRONIA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cap="all" dirty="0" err="1">
                <a:solidFill>
                  <a:srgbClr val="132E15"/>
                </a:solidFill>
              </a:rPr>
              <a:t>fase</a:t>
            </a:r>
            <a:r>
              <a:rPr lang="en-US" sz="1600" cap="all" dirty="0">
                <a:solidFill>
                  <a:srgbClr val="132E15"/>
                </a:solidFill>
              </a:rPr>
              <a:t> 1 – </a:t>
            </a:r>
            <a:r>
              <a:rPr lang="en-US" sz="1600" cap="all" dirty="0" err="1">
                <a:solidFill>
                  <a:srgbClr val="132E15"/>
                </a:solidFill>
              </a:rPr>
              <a:t>aquisição</a:t>
            </a:r>
            <a:r>
              <a:rPr lang="en-US" sz="1600" cap="all" dirty="0">
                <a:solidFill>
                  <a:srgbClr val="132E15"/>
                </a:solidFill>
              </a:rPr>
              <a:t> de dados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cap="all" dirty="0">
                <a:solidFill>
                  <a:srgbClr val="132E15"/>
                </a:solidFill>
              </a:rPr>
              <a:t>FASE 2 - Identificação de modelo (MATLAB)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cap="all" dirty="0">
                <a:solidFill>
                  <a:srgbClr val="132E15"/>
                </a:solidFill>
              </a:rPr>
              <a:t>FASE 3 - Abertura de malha e sintonia do controle</a:t>
            </a:r>
          </a:p>
          <a:p>
            <a:pPr algn="just"/>
            <a:r>
              <a:rPr lang="pt-BR" sz="2000" b="1" dirty="0">
                <a:solidFill>
                  <a:srgbClr val="5A8C57"/>
                </a:solidFill>
              </a:rPr>
              <a:t>INTERFACE GRÁFICA</a:t>
            </a:r>
          </a:p>
          <a:p>
            <a:pPr algn="just"/>
            <a:endParaRPr lang="pt-BR" sz="1600" cap="all" dirty="0">
              <a:solidFill>
                <a:srgbClr val="132E15"/>
              </a:solidFill>
            </a:endParaRPr>
          </a:p>
          <a:p>
            <a:pPr algn="just"/>
            <a:endParaRPr lang="pt-BR" b="1" cap="all" dirty="0"/>
          </a:p>
          <a:p>
            <a:pPr algn="just"/>
            <a:endParaRPr lang="pt-BR" b="1" cap="all" dirty="0"/>
          </a:p>
          <a:p>
            <a:pPr algn="just"/>
            <a:endParaRPr lang="pt-BR" sz="2000" b="1" dirty="0">
              <a:solidFill>
                <a:srgbClr val="5A8C57"/>
              </a:solidFill>
            </a:endParaRPr>
          </a:p>
          <a:p>
            <a:pPr algn="just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704B85A-6E92-030A-3386-E7AE36938B44}"/>
              </a:ext>
            </a:extLst>
          </p:cNvPr>
          <p:cNvSpPr/>
          <p:nvPr/>
        </p:nvSpPr>
        <p:spPr>
          <a:xfrm rot="16200000">
            <a:off x="-1616385" y="3517382"/>
            <a:ext cx="3790723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C602E738-CA91-E6E8-D2B7-DEA656FB06C9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7844BA7-D1AF-FF1E-2B4C-70BF3290729E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572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72EA47-F59D-E260-DD0F-BAE2185DA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260DAA6D-E34F-1C3E-2431-F832A96F8F4E}"/>
              </a:ext>
            </a:extLst>
          </p:cNvPr>
          <p:cNvSpPr/>
          <p:nvPr/>
        </p:nvSpPr>
        <p:spPr>
          <a:xfrm rot="10800000">
            <a:off x="7358178" y="40153"/>
            <a:ext cx="1379422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F5465DF2-436E-2184-A33E-6EC54591BDC1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4E6C9C0A-6EEC-0F9F-69AD-0233E1FCB503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201B23DA-0325-4E3B-E635-BE74CCB6B1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89CC88E-0E58-7D69-379C-FD1793966C80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99697FA6-344A-3E35-D93E-5C65F973725A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F8675E2-E15E-1BB8-07E5-322A4C24E868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14BFE6E-2574-19B9-5351-F88126AB1779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262C132-DDBD-BE0F-9866-CA080D1DCEDE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0B2D2592-33A5-5A18-076C-7095339666DC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D7554759-87CE-D6CE-32BB-3F077FF774A6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75ED8E7F-1547-5D62-914F-AC0EDB6158B9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A9AF4DD2-C504-F5D2-6615-613FCC0297CD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85CE8F70-8E4F-4AD7-363B-3DE78F2BCA7B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1E2ABA8D-3764-7FE7-9D84-7CA445BF2EE1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874B151B-AB24-9F12-6D26-02155CEDD596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E0E09BA5-7C53-D347-4C8E-458BBD7E345D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89300573-0E2C-0C03-C4F8-70F63038B9EC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4DC12CE3-05C9-6EAB-0E1F-F6DEF86D93DF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9DAAD5A6-1889-7AAD-255C-E782710BCE27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BB0C3120-C510-13EB-856B-5C0A2A122C77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914F92BB-B74B-CB96-7829-0404721808ED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BDDD1FE-62AC-727F-4F6F-3E63AD046694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3D2C9C00-4C0B-1450-B3D7-6AE21C6FA459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EC7464A3-4590-B5B4-1A23-2F81E8A74BCC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2AC309DC-A11B-1AD4-4DA3-64BD6910C43B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34306607-7E40-B056-1A8C-46FDE248F853}"/>
              </a:ext>
            </a:extLst>
          </p:cNvPr>
          <p:cNvSpPr/>
          <p:nvPr/>
        </p:nvSpPr>
        <p:spPr>
          <a:xfrm>
            <a:off x="7485250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B3B93254-B142-B38A-7F79-EEACEBC88D7D}"/>
              </a:ext>
            </a:extLst>
          </p:cNvPr>
          <p:cNvSpPr/>
          <p:nvPr/>
        </p:nvSpPr>
        <p:spPr>
          <a:xfrm>
            <a:off x="7668644" y="460598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DC2EB24C-B62D-F9E6-B680-FF8627F40860}"/>
              </a:ext>
            </a:extLst>
          </p:cNvPr>
          <p:cNvSpPr/>
          <p:nvPr/>
        </p:nvSpPr>
        <p:spPr>
          <a:xfrm>
            <a:off x="7852038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21BAF4F-88EE-9A92-7507-B59DC6393ED4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513CB393-DAE0-A9F6-F44B-A344D2FAA456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7F1518D6-B323-A705-CE1D-759DF41FB5B1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CC8FA16C-3D1F-8625-E0AC-9AAEB4A75BF1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762DB760-D2B1-7CE9-1AFD-B72003301369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2E6E748B-4A3C-782B-C371-6D7CF6CA9C3E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9361FC6A-7D17-E53C-2B6E-36AEC2847812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6114C517-BAE3-4BA2-0F3A-3E8E75ABF203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E0AB5157-F1D5-4069-0105-0A6DC518C2C3}"/>
              </a:ext>
            </a:extLst>
          </p:cNvPr>
          <p:cNvSpPr/>
          <p:nvPr/>
        </p:nvSpPr>
        <p:spPr>
          <a:xfrm>
            <a:off x="9423645" y="1037464"/>
            <a:ext cx="1970068" cy="45719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CD4F03A6-927F-4BA6-A93D-F036E9761F64}"/>
              </a:ext>
            </a:extLst>
          </p:cNvPr>
          <p:cNvSpPr txBox="1"/>
          <p:nvPr/>
        </p:nvSpPr>
        <p:spPr>
          <a:xfrm>
            <a:off x="62717" y="722571"/>
            <a:ext cx="9430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Substituição do CLP pelo ESP32-S3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2E5AD90-7E2B-B91A-FC09-DC08A0D5498A}"/>
              </a:ext>
            </a:extLst>
          </p:cNvPr>
          <p:cNvSpPr txBox="1"/>
          <p:nvPr/>
        </p:nvSpPr>
        <p:spPr>
          <a:xfrm>
            <a:off x="393090" y="2686785"/>
            <a:ext cx="65590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5A8C57"/>
                </a:solidFill>
              </a:rPr>
              <a:t>O ESP32-S3 passou a ser responsável por:</a:t>
            </a:r>
            <a:endParaRPr lang="pt-B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Gerar sinais PWM para controle de velocidade dos atuadores;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Gerar sinais digitais para as entradas de direção (IN1 e IN2).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Realizar leitura dos sinais de feedback (via ADC);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Executar o algoritmo de controle PID;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Comunicar com sistemas externos via serial.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5A08004-3195-13C7-1073-595B06FDCCEF}"/>
              </a:ext>
            </a:extLst>
          </p:cNvPr>
          <p:cNvSpPr/>
          <p:nvPr/>
        </p:nvSpPr>
        <p:spPr>
          <a:xfrm rot="16200000" flipV="1">
            <a:off x="-466839" y="3507462"/>
            <a:ext cx="1688825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9FC2047-2B78-6BFA-9C3E-EE9FE0672DA9}"/>
              </a:ext>
            </a:extLst>
          </p:cNvPr>
          <p:cNvSpPr txBox="1"/>
          <p:nvPr/>
        </p:nvSpPr>
        <p:spPr>
          <a:xfrm>
            <a:off x="463501" y="1907778"/>
            <a:ext cx="9430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/>
              <a:t>Bancada foi originalmente projetada para operar com um </a:t>
            </a:r>
            <a:r>
              <a:rPr lang="pt-BR" b="1" dirty="0"/>
              <a:t>CLP Siemens S7-1200 CPU 1215C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7C98C87-079C-BC7B-F126-CB6BEACED4A4}"/>
              </a:ext>
            </a:extLst>
          </p:cNvPr>
          <p:cNvSpPr/>
          <p:nvPr/>
        </p:nvSpPr>
        <p:spPr>
          <a:xfrm rot="16200000" flipV="1">
            <a:off x="209146" y="2093167"/>
            <a:ext cx="322167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F0A2B196-8051-E107-6C34-451CA30CB551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6A3D736F-3A26-C574-3D29-8C97BF0DCC95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305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F09137-F024-2B48-11C5-6A427282B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Diagrama&#10;&#10;O conteúdo gerado por IA pode estar incorreto.">
            <a:extLst>
              <a:ext uri="{FF2B5EF4-FFF2-40B4-BE49-F238E27FC236}">
                <a16:creationId xmlns:a16="http://schemas.microsoft.com/office/drawing/2014/main" id="{81576623-AB97-93B6-6EB1-CFCAB8EB7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69" y="3902615"/>
            <a:ext cx="4185430" cy="2297534"/>
          </a:xfrm>
          <a:prstGeom prst="rect">
            <a:avLst/>
          </a:prstGeom>
        </p:spPr>
      </p:pic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872061E8-5357-E046-9B14-6EE9ADD34B17}"/>
              </a:ext>
            </a:extLst>
          </p:cNvPr>
          <p:cNvSpPr/>
          <p:nvPr/>
        </p:nvSpPr>
        <p:spPr>
          <a:xfrm rot="10800000">
            <a:off x="7358178" y="40153"/>
            <a:ext cx="1379422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FE5CA583-17AA-923F-442B-2256541D46AB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D3E76CD1-7F74-325E-D931-4348EE3F5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A859D1F1-E14E-1EAD-9142-2C324157172F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FFEB8FDD-F0C3-D445-8F73-C276A4687113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B8E2449-22EF-CD71-BCC9-1776AF01FCA7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08FA335-9A83-D3E2-7DA0-95F5586150DC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5D10C64A-B1EC-6099-BBB7-4FB88599896D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CFE22258-EA6B-5797-4D96-E282CE9C7939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9BEEB6BA-D1B1-86F0-A54C-9F5C0F074E46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F4E844B9-A281-6BCD-385F-5E4640CAF7FD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C5D1FA23-D8F1-F459-92A4-3FE2A7688D33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8836880F-8E7F-9DC1-484D-D6522196999F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B954B842-ED4E-6E5C-3E5C-5FC43D286DBE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AE0BE900-5AA2-D41B-F0C4-16C3CDCF4808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E986C81C-5E7C-16BE-E917-0228EC6A3F8E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F7100A93-4F34-60E4-A287-41589EDC249B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760DC3E7-E37A-FB64-BED3-E842E2D09FCA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CB9D9FB2-B040-A24E-FFC2-C181B12AC20B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79CFFADF-E5F7-D0FA-27F6-122DADEAE66C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2D205BE9-6221-CB5F-E5F7-A2C0A32FC9EF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10C3F0CD-8F7E-75DE-C990-3E2830C1554D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63F6B275-99F2-FB19-5E19-5A96889B0DF8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33034E41-52B8-60F8-96D4-1185F03028C9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ED5D41A9-1840-4977-AD07-C98A787A03A5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AE3E6645-1759-D1BB-074D-E7D1085A2951}"/>
              </a:ext>
            </a:extLst>
          </p:cNvPr>
          <p:cNvSpPr/>
          <p:nvPr/>
        </p:nvSpPr>
        <p:spPr>
          <a:xfrm>
            <a:off x="7485250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E9D75B34-B5D4-44C1-61FD-56E65DB689B0}"/>
              </a:ext>
            </a:extLst>
          </p:cNvPr>
          <p:cNvSpPr/>
          <p:nvPr/>
        </p:nvSpPr>
        <p:spPr>
          <a:xfrm>
            <a:off x="7668644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58F798F5-A253-B8A6-FD34-288761426212}"/>
              </a:ext>
            </a:extLst>
          </p:cNvPr>
          <p:cNvSpPr/>
          <p:nvPr/>
        </p:nvSpPr>
        <p:spPr>
          <a:xfrm>
            <a:off x="7852038" y="460598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55B4540F-A253-3955-3908-F430FDE91BFD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CE9576BE-3AE0-ED0C-F75D-D56EA19FF7A1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A2572C68-F5D5-CBC2-B9EF-AD2526A296FF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619345D7-AF8E-BE0B-FC04-A090FBD4667A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8B7BBFDC-4E5F-2A11-47D1-477890EE85B7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F85CCCC2-884A-351A-5578-85E3FF8C87A1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5A150589-4B6E-C66B-E57A-CD0521CBD427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F975A415-A44A-75EE-0AE9-719BC79CCA32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8A88122B-8200-57D5-8273-3F9C1148CFE1}"/>
              </a:ext>
            </a:extLst>
          </p:cNvPr>
          <p:cNvSpPr/>
          <p:nvPr/>
        </p:nvSpPr>
        <p:spPr>
          <a:xfrm>
            <a:off x="7965555" y="996406"/>
            <a:ext cx="3428158" cy="61770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24CB3B5-F322-E201-021E-132A3405C914}"/>
              </a:ext>
            </a:extLst>
          </p:cNvPr>
          <p:cNvSpPr txBox="1"/>
          <p:nvPr/>
        </p:nvSpPr>
        <p:spPr>
          <a:xfrm>
            <a:off x="62715" y="657851"/>
            <a:ext cx="80144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Retirada dos </a:t>
            </a:r>
            <a:r>
              <a:rPr lang="pt-BR" sz="4000" b="1" dirty="0" err="1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Optoacopladores</a:t>
            </a:r>
            <a:endParaRPr lang="pt-BR" sz="4000" b="1" dirty="0">
              <a:solidFill>
                <a:srgbClr val="132E15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5729E64-2855-2B39-3E7D-E000AA34F292}"/>
              </a:ext>
            </a:extLst>
          </p:cNvPr>
          <p:cNvSpPr txBox="1"/>
          <p:nvPr/>
        </p:nvSpPr>
        <p:spPr>
          <a:xfrm>
            <a:off x="743609" y="1720556"/>
            <a:ext cx="472564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solidFill>
                  <a:srgbClr val="5A8C57"/>
                </a:solidFill>
              </a:rPr>
              <a:t>Arquitetura Original</a:t>
            </a:r>
            <a:endParaRPr lang="pt-BR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dirty="0"/>
              <a:t>Eram utilizadas placas </a:t>
            </a:r>
            <a:r>
              <a:rPr lang="pt-BR" b="1" dirty="0"/>
              <a:t>NPN e PNP </a:t>
            </a:r>
            <a:r>
              <a:rPr lang="pt-BR" dirty="0"/>
              <a:t>com </a:t>
            </a:r>
            <a:r>
              <a:rPr lang="pt-BR" dirty="0" err="1"/>
              <a:t>optoacopladores</a:t>
            </a:r>
            <a:r>
              <a:rPr lang="pt-BR" dirty="0"/>
              <a:t> (modelo C309).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dirty="0"/>
              <a:t>Realizavam a conversão dos sinais lógicos de </a:t>
            </a:r>
            <a:r>
              <a:rPr lang="pt-BR" b="1" dirty="0"/>
              <a:t>24V para 5V.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dirty="0"/>
              <a:t>Eram </a:t>
            </a:r>
            <a:r>
              <a:rPr lang="pt-BR" b="1" dirty="0"/>
              <a:t>responsáveis pela comutação </a:t>
            </a:r>
            <a:r>
              <a:rPr lang="pt-BR" dirty="0"/>
              <a:t>das entradas IN1 e IN2.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7A9795A-F2C6-1026-7735-25BE90290C2A}"/>
              </a:ext>
            </a:extLst>
          </p:cNvPr>
          <p:cNvSpPr/>
          <p:nvPr/>
        </p:nvSpPr>
        <p:spPr>
          <a:xfrm rot="16200000" flipV="1">
            <a:off x="-282421" y="2707329"/>
            <a:ext cx="2021024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41405D0-46CC-C19F-AD4E-2D68ED4F09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320"/>
          <a:stretch>
            <a:fillRect/>
          </a:stretch>
        </p:blipFill>
        <p:spPr bwMode="auto">
          <a:xfrm>
            <a:off x="5040146" y="3902615"/>
            <a:ext cx="6441671" cy="19321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A5A63FC-1DAA-5EA6-2E43-DE6394840EA1}"/>
              </a:ext>
            </a:extLst>
          </p:cNvPr>
          <p:cNvSpPr txBox="1"/>
          <p:nvPr/>
        </p:nvSpPr>
        <p:spPr>
          <a:xfrm>
            <a:off x="6481494" y="1719676"/>
            <a:ext cx="45237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solidFill>
                  <a:srgbClr val="5A8C57"/>
                </a:solidFill>
              </a:rPr>
              <a:t>Arquitetura Proposta</a:t>
            </a:r>
            <a:endParaRPr lang="pt-BR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b="1" dirty="0"/>
              <a:t>Substituir</a:t>
            </a:r>
            <a:r>
              <a:rPr lang="pt-BR" dirty="0"/>
              <a:t> o CLP pelo ESP32-S3.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dirty="0"/>
              <a:t>Operar com sinais lógicos de </a:t>
            </a:r>
            <a:r>
              <a:rPr lang="pt-BR" b="1" dirty="0"/>
              <a:t>0 a 3,3V</a:t>
            </a:r>
            <a:r>
              <a:rPr lang="pt-BR" dirty="0"/>
              <a:t>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dirty="0"/>
              <a:t>Controle de avanço e recuo .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A06841B-3E49-D7F0-2E53-AF4DC03D444B}"/>
              </a:ext>
            </a:extLst>
          </p:cNvPr>
          <p:cNvSpPr/>
          <p:nvPr/>
        </p:nvSpPr>
        <p:spPr>
          <a:xfrm rot="16200000" flipV="1">
            <a:off x="5900444" y="2331612"/>
            <a:ext cx="1131065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1359868F-BEB1-4F70-F6E6-9BDD13B8E621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90520539-3B15-EA95-B4D9-17A0486B38CD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769639B3-0860-4A14-7D9A-A9F437336242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08549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7A162B-4966-8E88-73CE-6E3D50190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52BFF8B0-E22B-9969-A252-5ECFF06C3623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Diagrama&#10;&#10;O conteúdo gerado por IA pode estar incorreto.">
            <a:extLst>
              <a:ext uri="{FF2B5EF4-FFF2-40B4-BE49-F238E27FC236}">
                <a16:creationId xmlns:a16="http://schemas.microsoft.com/office/drawing/2014/main" id="{6B2813E9-2773-7162-74DF-51D6F7BBE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991" y="2196959"/>
            <a:ext cx="5265526" cy="2509101"/>
          </a:xfrm>
          <a:prstGeom prst="rect">
            <a:avLst/>
          </a:prstGeom>
        </p:spPr>
      </p:pic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3F38CBFB-CEF6-4F3C-6211-82929F85F469}"/>
              </a:ext>
            </a:extLst>
          </p:cNvPr>
          <p:cNvSpPr/>
          <p:nvPr/>
        </p:nvSpPr>
        <p:spPr>
          <a:xfrm rot="10800000">
            <a:off x="7358178" y="40153"/>
            <a:ext cx="1379422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9CCD53E9-7FDE-6060-6A89-64ACE37CD199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EBAF0156-32A8-6061-CCA1-840057903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0529E1AE-0ADD-AC91-6662-C584D53985FF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325286B7-BE67-6E19-781D-2476BEB220AF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8FB833F-0E6C-42D3-DD3F-51A6C652FDD8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146EA6A-1788-1E37-A632-3872F25FF188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CEF9AE13-4A85-D3FC-679F-136169A0CE99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F283747-FFC9-DE6A-9066-778A958BF4FC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39FF911F-9FC6-51C2-0933-7AE68B246733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F4CC7DB9-361A-AC1D-3C2A-22389527BC32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28B93E14-92D6-6850-F969-7BB9CEA56C71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1BDDFD4F-13E4-1088-D9CF-F4E653E9803A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010A0042-3A73-4799-D0E7-6EF56C089190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92CA0687-21AC-7F0F-94D2-2443C048F919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FB30E21E-C136-C5C8-73CD-667631FC2803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8ABCC8B5-079B-68C2-6371-79F8DD680394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78C514F5-38CF-3207-3DB5-04B5D2ADB39B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D9FB1385-4530-5F67-BD73-D788DDAB19EA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DE048CAA-FD02-FFCC-5CBD-0F23FE1A245B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92D032F6-066F-9DBF-8088-EC54F292C9BE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FFF4F9BE-242A-8292-56FF-9F128475D7FA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D0B48DC8-8ACB-4C80-9CCF-345296161B9D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4DFAA394-78B7-445C-3FC9-9FFB4FDA0608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03FE1B5-C9C7-F544-850A-536C8AB4F50C}"/>
              </a:ext>
            </a:extLst>
          </p:cNvPr>
          <p:cNvSpPr/>
          <p:nvPr/>
        </p:nvSpPr>
        <p:spPr>
          <a:xfrm>
            <a:off x="7485250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C6641AF0-CC5A-DA47-ED7A-934955E6E282}"/>
              </a:ext>
            </a:extLst>
          </p:cNvPr>
          <p:cNvSpPr/>
          <p:nvPr/>
        </p:nvSpPr>
        <p:spPr>
          <a:xfrm>
            <a:off x="7668644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15058900-F743-F9A8-6EEB-C88D250F57A0}"/>
              </a:ext>
            </a:extLst>
          </p:cNvPr>
          <p:cNvSpPr/>
          <p:nvPr/>
        </p:nvSpPr>
        <p:spPr>
          <a:xfrm>
            <a:off x="7852038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956DA538-6BAB-7DD0-0B59-47931EAD0A48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238ABB24-EF78-91FC-6C13-310383D79150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07E596F1-BAA2-9ABC-06EE-E0B1FF960F09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7D3E27A0-62D4-966C-C9D7-76D5D5F357AB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E2B960F0-9422-D5B0-205C-264AFB56D0CF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70CEB384-3660-C5B9-55C4-EF032028A0E7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72015371-272F-463B-691D-5EB27A87586A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9B244649-BA11-3617-047A-BD0A41639E84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2A655CB7-D7A6-4F42-3FA4-A8404009A17F}"/>
              </a:ext>
            </a:extLst>
          </p:cNvPr>
          <p:cNvSpPr/>
          <p:nvPr/>
        </p:nvSpPr>
        <p:spPr>
          <a:xfrm>
            <a:off x="7965555" y="996406"/>
            <a:ext cx="3428158" cy="61770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2857BBE-1E1E-2BF8-9235-28C2D6351BDE}"/>
              </a:ext>
            </a:extLst>
          </p:cNvPr>
          <p:cNvSpPr txBox="1"/>
          <p:nvPr/>
        </p:nvSpPr>
        <p:spPr>
          <a:xfrm>
            <a:off x="62715" y="657851"/>
            <a:ext cx="80144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Retirada dos </a:t>
            </a:r>
            <a:r>
              <a:rPr lang="pt-BR" sz="4000" b="1" dirty="0" err="1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Optoacopladores</a:t>
            </a:r>
            <a:endParaRPr lang="pt-BR" sz="4000" b="1" dirty="0">
              <a:solidFill>
                <a:srgbClr val="132E15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6A838572-2B05-7418-8E81-B3BBCA4D8D8F}"/>
              </a:ext>
            </a:extLst>
          </p:cNvPr>
          <p:cNvSpPr/>
          <p:nvPr/>
        </p:nvSpPr>
        <p:spPr>
          <a:xfrm>
            <a:off x="8035881" y="463347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C73E0F0A-5CF0-1C0F-ACCB-B1C167D8F70F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pic>
        <p:nvPicPr>
          <p:cNvPr id="7" name="Imagem 6" descr="Diagrama&#10;&#10;O conteúdo gerado por IA pode estar incorreto.">
            <a:extLst>
              <a:ext uri="{FF2B5EF4-FFF2-40B4-BE49-F238E27FC236}">
                <a16:creationId xmlns:a16="http://schemas.microsoft.com/office/drawing/2014/main" id="{513B0641-5493-8799-6E9F-ABF7333B9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117" y="1951753"/>
            <a:ext cx="5265526" cy="3006912"/>
          </a:xfrm>
          <a:prstGeom prst="rect">
            <a:avLst/>
          </a:prstGeom>
        </p:spPr>
      </p:pic>
      <p:sp>
        <p:nvSpPr>
          <p:cNvPr id="34" name="Elipse 33">
            <a:extLst>
              <a:ext uri="{FF2B5EF4-FFF2-40B4-BE49-F238E27FC236}">
                <a16:creationId xmlns:a16="http://schemas.microsoft.com/office/drawing/2014/main" id="{551382E2-32A2-F48F-3500-FC4424F8A82A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CCE193B-B552-8309-5663-6549E643310E}"/>
              </a:ext>
            </a:extLst>
          </p:cNvPr>
          <p:cNvSpPr txBox="1"/>
          <p:nvPr/>
        </p:nvSpPr>
        <p:spPr>
          <a:xfrm>
            <a:off x="372077" y="5139310"/>
            <a:ext cx="117386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Essa configuração permitiu </a:t>
            </a:r>
            <a:r>
              <a:rPr lang="pt-BR" sz="1600" b="1" dirty="0"/>
              <a:t>maior simplicidade no cabeamento </a:t>
            </a:r>
            <a:r>
              <a:rPr lang="pt-BR" sz="1600" dirty="0"/>
              <a:t>e controle, além de </a:t>
            </a:r>
            <a:r>
              <a:rPr lang="pt-BR" sz="1600" b="1" dirty="0"/>
              <a:t>reduzir o número </a:t>
            </a:r>
            <a:r>
              <a:rPr lang="pt-BR" sz="1600" dirty="0"/>
              <a:t>de componentes eletrônicos, melhorando a manutenção e </a:t>
            </a:r>
            <a:r>
              <a:rPr lang="pt-BR" sz="1600" b="1" dirty="0"/>
              <a:t>expandindo a flexibilidade </a:t>
            </a:r>
            <a:r>
              <a:rPr lang="pt-BR" sz="1600" dirty="0"/>
              <a:t>do sistema de controle da bancada. 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A93281C-5B57-2FEF-D295-53F4065F07B4}"/>
              </a:ext>
            </a:extLst>
          </p:cNvPr>
          <p:cNvSpPr/>
          <p:nvPr/>
        </p:nvSpPr>
        <p:spPr>
          <a:xfrm rot="16200000" flipV="1">
            <a:off x="137398" y="5414215"/>
            <a:ext cx="469358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038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76D7C7-18F7-22F5-A0E7-17AFB3FDD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Elipse 33">
            <a:extLst>
              <a:ext uri="{FF2B5EF4-FFF2-40B4-BE49-F238E27FC236}">
                <a16:creationId xmlns:a16="http://schemas.microsoft.com/office/drawing/2014/main" id="{64EDABE4-A3A8-CAFF-95FE-8FD3F1724B42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C530EC91-9191-C167-3037-D973DF1932DA}"/>
              </a:ext>
            </a:extLst>
          </p:cNvPr>
          <p:cNvSpPr/>
          <p:nvPr/>
        </p:nvSpPr>
        <p:spPr>
          <a:xfrm rot="10800000">
            <a:off x="7358178" y="40153"/>
            <a:ext cx="1379422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C4F82CD9-5BD2-6A7E-D9A7-867F5A5E7B3F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72F5E0CF-277C-D6A7-C6B9-74C8AEA16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E8DE0E5-6DF8-A056-7532-0ED1BE150A16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EA8A2A05-DBAF-1F08-6324-C51CD30077B5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16981A8-2672-90BF-2823-168306CDB3BD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3016478-C79B-E660-9FE3-B516D79F2C98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6A4F9A1-4020-71A4-A6AC-AEC295F2822D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9D76556-B083-CE82-4548-69E20BE5095B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840FD967-8DD1-3B83-CA62-18EEC79032B4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DA5FD40E-24CA-966A-D887-8B7F7088D919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A9783AF9-98BB-65D3-5C80-E4A1B1F8BD9B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76FA0A4B-63C9-D188-9387-841F846C60F8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D9C8399B-7667-452C-BA5C-4EB0F769A475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48E028E2-67C9-2EA6-8CD0-9901FD3225E8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E485A358-3612-1129-AEED-83F0AE8F11D3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04A9367A-D6E9-ED78-4D20-39C0C9182421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04AA5D73-6D87-366A-FF4D-0929F67EC826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58D6BEBA-75F8-D418-60D3-559D75F1C7C7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90B19D35-FAF4-4623-026D-ED41BB09878C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2D231614-83F0-4D72-FCA2-ADE2DEF82E81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417CD3B6-4284-0524-AF8F-9185DABF918C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07663B6A-354F-9E70-4D1E-9C6BC9E0FD39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087FD1FD-A6BC-67F5-0717-44057135587E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BAE11038-5D9D-DED9-6D85-8681AD151035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D7389FFC-1F1A-06C2-8EE8-F5DC86D8E2A0}"/>
              </a:ext>
            </a:extLst>
          </p:cNvPr>
          <p:cNvSpPr/>
          <p:nvPr/>
        </p:nvSpPr>
        <p:spPr>
          <a:xfrm>
            <a:off x="7485250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9595B833-A80B-BE9F-F3C1-9B45DCF3DA0F}"/>
              </a:ext>
            </a:extLst>
          </p:cNvPr>
          <p:cNvSpPr/>
          <p:nvPr/>
        </p:nvSpPr>
        <p:spPr>
          <a:xfrm>
            <a:off x="7668644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AB370062-7381-0704-0452-9454F58C759C}"/>
              </a:ext>
            </a:extLst>
          </p:cNvPr>
          <p:cNvSpPr/>
          <p:nvPr/>
        </p:nvSpPr>
        <p:spPr>
          <a:xfrm>
            <a:off x="7852038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5180E6FC-5989-C1ED-2A90-77C9E970BA0B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7BC647A0-D85A-E505-8C64-243F04B35433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34D279E9-06E5-D681-EB63-69DA1838AF78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AECFCB7C-05E0-0D4A-2503-49FB610DF5AD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1C15334F-3CCC-EF36-CF7F-A2CC074525BB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46642068-3303-5237-D25B-AFBA020C5CB3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DBB41512-AD8E-4992-401F-A7242E769176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8C4268BC-0C5C-8D47-4B78-48B6492E0F76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29B7D524-5812-70C1-9FFD-BE6062D7B9ED}"/>
              </a:ext>
            </a:extLst>
          </p:cNvPr>
          <p:cNvSpPr/>
          <p:nvPr/>
        </p:nvSpPr>
        <p:spPr>
          <a:xfrm>
            <a:off x="7965555" y="996406"/>
            <a:ext cx="3428158" cy="61770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2173ADF-BB4A-0CB4-9F3A-48C5B8254569}"/>
              </a:ext>
            </a:extLst>
          </p:cNvPr>
          <p:cNvSpPr txBox="1"/>
          <p:nvPr/>
        </p:nvSpPr>
        <p:spPr>
          <a:xfrm>
            <a:off x="62715" y="657851"/>
            <a:ext cx="8014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Adaptação Sensores de Feedback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93DAFF7F-CEA6-13B4-5942-6AF52DC50500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4E0C2EEB-D1D3-C825-0CC6-5E431FCD8388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727BB66-B71D-2838-113E-3C5924662E64}"/>
              </a:ext>
            </a:extLst>
          </p:cNvPr>
          <p:cNvSpPr txBox="1"/>
          <p:nvPr/>
        </p:nvSpPr>
        <p:spPr>
          <a:xfrm>
            <a:off x="409365" y="2893870"/>
            <a:ext cx="95700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solidFill>
                  <a:srgbClr val="5A8C57"/>
                </a:solidFill>
              </a:rPr>
              <a:t>Arquitetura Original</a:t>
            </a:r>
            <a:endParaRPr lang="pt-BR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dirty="0"/>
              <a:t>Devido à limitação do CLP foram utilizadas 2 placas conversoras analógico para PWM, do modelo LC-LM358-PWM2V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/>
              <a:t>Eram responsáveis por converter sinais analógicos de 0–10 V em sinais PWM de 5 V</a:t>
            </a:r>
            <a:endParaRPr lang="pt-BR" b="1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D96C48B-971F-6893-0B7D-9D8332DED6EF}"/>
              </a:ext>
            </a:extLst>
          </p:cNvPr>
          <p:cNvSpPr/>
          <p:nvPr/>
        </p:nvSpPr>
        <p:spPr>
          <a:xfrm rot="16200000" flipV="1">
            <a:off x="-191040" y="3455016"/>
            <a:ext cx="1169771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48FB98F-924D-B103-53F3-1FEB9C679DE2}"/>
              </a:ext>
            </a:extLst>
          </p:cNvPr>
          <p:cNvSpPr txBox="1"/>
          <p:nvPr/>
        </p:nvSpPr>
        <p:spPr>
          <a:xfrm>
            <a:off x="455083" y="4280926"/>
            <a:ext cx="95243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5A8C57"/>
                </a:solidFill>
              </a:rPr>
              <a:t>Arquitetura Proposta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Remover placas conversoras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Com a adoção do ESP32-S3, essas placas intermediárias tornaram-se desnecessárias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O controlador é capaz de gerar múltiplos sinais PWM simultâneos</a:t>
            </a:r>
            <a:endParaRPr lang="pt-BR" b="1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CB38208-3F0A-CBEE-5C96-9D4AECA1A0FC}"/>
              </a:ext>
            </a:extLst>
          </p:cNvPr>
          <p:cNvSpPr/>
          <p:nvPr/>
        </p:nvSpPr>
        <p:spPr>
          <a:xfrm rot="16200000">
            <a:off x="-110763" y="4831936"/>
            <a:ext cx="1009218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51F5444-5D0E-8877-DDF7-AA4354684493}"/>
              </a:ext>
            </a:extLst>
          </p:cNvPr>
          <p:cNvSpPr txBox="1"/>
          <p:nvPr/>
        </p:nvSpPr>
        <p:spPr>
          <a:xfrm>
            <a:off x="377571" y="1860237"/>
            <a:ext cx="11180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/>
              <a:t>Os drivers utilizados (como o modelo RQG ou JZ-3615) foram compatibilizados com o novo microcontrolador ESP32-S3</a:t>
            </a:r>
            <a:endParaRPr lang="pt-BR" sz="160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0BBFDD5-598C-77C1-DC3C-ED1D990E9B36}"/>
              </a:ext>
            </a:extLst>
          </p:cNvPr>
          <p:cNvSpPr/>
          <p:nvPr/>
        </p:nvSpPr>
        <p:spPr>
          <a:xfrm rot="16200000" flipV="1">
            <a:off x="85946" y="2192085"/>
            <a:ext cx="583247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538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6C82AB-C6DA-754E-CAC3-E799AD46B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Elipse 33">
            <a:extLst>
              <a:ext uri="{FF2B5EF4-FFF2-40B4-BE49-F238E27FC236}">
                <a16:creationId xmlns:a16="http://schemas.microsoft.com/office/drawing/2014/main" id="{11ADFAE1-5CEC-D2A8-7571-E8FB44C317F8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DD8D3B47-A507-CF11-7295-3A4BFC9181B5}"/>
              </a:ext>
            </a:extLst>
          </p:cNvPr>
          <p:cNvSpPr/>
          <p:nvPr/>
        </p:nvSpPr>
        <p:spPr>
          <a:xfrm rot="10800000">
            <a:off x="7358178" y="40153"/>
            <a:ext cx="1379422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752C4934-3C47-98E5-6990-3FA323C60999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72748E2A-917D-AA80-F5AA-90B89DD70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A2ECFAF1-FC2E-936A-41F3-F63B21DA4D87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222CD1ED-720A-105E-51F1-519ED36639BD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70E27A4-0078-E4A8-70E5-EB341AFF6A7A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F023DA2-106E-86F9-219B-742BE3F120A7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DC485DE-6375-4131-AC54-DE8F3BD63094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4227B3CE-80C1-2141-7663-050571F61AD5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0CC4DF26-7A44-3A93-F6A8-EE596355F26E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9B970B43-839B-EA75-26E3-AC3B090B56A3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F20F7EC5-450A-30E1-262F-ABF9D3134678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AD5C8571-9B5D-820C-3A13-870E1CE28F36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73731B7B-699F-C5AC-A855-1EFDBD48998A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4B409AAE-6843-F403-4BCC-07F385B043BC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3CFB43F7-BA1D-3C93-A089-41D301303B13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EADD21B0-B68C-9C58-694B-769F5D12F6BD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D855422E-C06D-E799-D66A-843E5F43EF71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3C16B77B-A40B-CD27-FAA3-A7921770D2EE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0B4A21F9-857E-D163-94C6-829D773257DE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C445A00D-2762-FBFC-E884-5A6722B82AC1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B65DFE9F-7DF3-9103-B9DD-056BEBDE7984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B585EA3B-713E-8E6E-91BD-17A754A6F0B3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F529112D-ADAF-93EE-CCD3-CD8371DA9E90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B29D64B4-B3DA-8BDF-342C-4B4A2AD3C370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02242896-C414-3276-F84C-07DBBEDDAF33}"/>
              </a:ext>
            </a:extLst>
          </p:cNvPr>
          <p:cNvSpPr/>
          <p:nvPr/>
        </p:nvSpPr>
        <p:spPr>
          <a:xfrm>
            <a:off x="7485250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B92D2A93-15B4-4190-9CCB-E09DFD11960F}"/>
              </a:ext>
            </a:extLst>
          </p:cNvPr>
          <p:cNvSpPr/>
          <p:nvPr/>
        </p:nvSpPr>
        <p:spPr>
          <a:xfrm>
            <a:off x="7668644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0D4FD7D0-EE0A-96EE-6ED6-0D6F1CD178FF}"/>
              </a:ext>
            </a:extLst>
          </p:cNvPr>
          <p:cNvSpPr/>
          <p:nvPr/>
        </p:nvSpPr>
        <p:spPr>
          <a:xfrm>
            <a:off x="7852038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952352A9-D011-8A35-AA57-4C99D763E75A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C48A32AA-F6AF-B2E1-3EE4-02EF68F92EF8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03818A62-5763-AC7A-5745-9D07AC47CB15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5BF6E841-77E4-57D4-B148-4ACB70A677C2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98945C5D-BD13-C286-3F5B-18C041CF7FB9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17CFE826-BD32-1DBB-54C0-37CF26CD102C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35A4D69E-38A1-3A50-D04E-BAD51B3F7A2B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115FE74D-E00F-52F0-CD45-422406E7890D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2C29953D-DEBA-C9DF-1FF5-AF6B29E60FF4}"/>
              </a:ext>
            </a:extLst>
          </p:cNvPr>
          <p:cNvSpPr/>
          <p:nvPr/>
        </p:nvSpPr>
        <p:spPr>
          <a:xfrm>
            <a:off x="6608190" y="1011196"/>
            <a:ext cx="4785523" cy="46980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949B48F-3E8B-D518-4009-D45E36B7F215}"/>
              </a:ext>
            </a:extLst>
          </p:cNvPr>
          <p:cNvSpPr txBox="1"/>
          <p:nvPr/>
        </p:nvSpPr>
        <p:spPr>
          <a:xfrm>
            <a:off x="62715" y="657851"/>
            <a:ext cx="8014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Reconfiguração dos Drivers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316F0DAA-61DC-A76B-E667-A6008B88A62D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AC1E36B7-63F8-3034-10FD-D2AF8BBF51B2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332233D-B289-BB16-C657-4CD67B510DC4}"/>
              </a:ext>
            </a:extLst>
          </p:cNvPr>
          <p:cNvSpPr txBox="1"/>
          <p:nvPr/>
        </p:nvSpPr>
        <p:spPr>
          <a:xfrm>
            <a:off x="393089" y="3087717"/>
            <a:ext cx="95700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solidFill>
                  <a:srgbClr val="5A8C57"/>
                </a:solidFill>
              </a:rPr>
              <a:t>Arquitetura Original</a:t>
            </a:r>
            <a:endParaRPr lang="pt-BR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dirty="0"/>
              <a:t>Os sensores eram alimentados com uma faixa de tensão de </a:t>
            </a:r>
            <a:r>
              <a:rPr lang="pt-BR" b="1" dirty="0"/>
              <a:t>0 a 10 V</a:t>
            </a:r>
            <a:r>
              <a:rPr lang="pt-BR" dirty="0"/>
              <a:t>, compatível com módulos analógicos industriais utilizados em </a:t>
            </a:r>
            <a:r>
              <a:rPr lang="pt-BR" b="1" dirty="0" err="1"/>
              <a:t>CLPs</a:t>
            </a:r>
            <a:r>
              <a:rPr lang="pt-BR" b="1" dirty="0"/>
              <a:t>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140E772-BCBC-4614-D00E-0051EF307A5E}"/>
              </a:ext>
            </a:extLst>
          </p:cNvPr>
          <p:cNvSpPr/>
          <p:nvPr/>
        </p:nvSpPr>
        <p:spPr>
          <a:xfrm rot="16200000" flipV="1">
            <a:off x="-84094" y="3525643"/>
            <a:ext cx="923329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C3D7CB1-BB4C-23E7-0A74-4249C51DD350}"/>
              </a:ext>
            </a:extLst>
          </p:cNvPr>
          <p:cNvSpPr txBox="1"/>
          <p:nvPr/>
        </p:nvSpPr>
        <p:spPr>
          <a:xfrm>
            <a:off x="438807" y="4474773"/>
            <a:ext cx="95243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5A8C57"/>
                </a:solidFill>
              </a:rPr>
              <a:t>Arquitetura Proposta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Foi realizada uma adequação da alimentação dos sensores de feedback, reduzindo a faixa de </a:t>
            </a:r>
            <a:r>
              <a:rPr lang="pt-BR" b="1" dirty="0"/>
              <a:t>0–10 V para 0–3,3 V.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03FE8DD-EC8A-1B7A-0354-B8BE619B30B9}"/>
              </a:ext>
            </a:extLst>
          </p:cNvPr>
          <p:cNvSpPr/>
          <p:nvPr/>
        </p:nvSpPr>
        <p:spPr>
          <a:xfrm rot="16200000">
            <a:off x="-49464" y="4948209"/>
            <a:ext cx="854067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5063CFD-2AEF-6DB8-3E7C-F1F5D566627B}"/>
              </a:ext>
            </a:extLst>
          </p:cNvPr>
          <p:cNvSpPr txBox="1"/>
          <p:nvPr/>
        </p:nvSpPr>
        <p:spPr>
          <a:xfrm>
            <a:off x="377571" y="1860237"/>
            <a:ext cx="11180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/>
              <a:t>A bancada utiliza atuadores lineares equipados com feedback resistivo de posição. Esses sensores possuem três terminais: dois para os limites de tensão e um terminal de sinal.</a:t>
            </a:r>
            <a:endParaRPr lang="pt-BR" sz="160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140BE56-226A-AF27-5BA3-DBC45731242E}"/>
              </a:ext>
            </a:extLst>
          </p:cNvPr>
          <p:cNvSpPr/>
          <p:nvPr/>
        </p:nvSpPr>
        <p:spPr>
          <a:xfrm rot="16200000" flipV="1">
            <a:off x="85946" y="2192085"/>
            <a:ext cx="583247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109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541845-3EDC-D7C5-5CCE-31BA78C38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Elipse 33">
            <a:extLst>
              <a:ext uri="{FF2B5EF4-FFF2-40B4-BE49-F238E27FC236}">
                <a16:creationId xmlns:a16="http://schemas.microsoft.com/office/drawing/2014/main" id="{ACEDE3B5-5B77-5720-354C-E9F27C16070F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C9D3FCDE-AC82-79C9-C79F-DB3520E37D69}"/>
              </a:ext>
            </a:extLst>
          </p:cNvPr>
          <p:cNvSpPr/>
          <p:nvPr/>
        </p:nvSpPr>
        <p:spPr>
          <a:xfrm rot="10800000">
            <a:off x="7358178" y="40153"/>
            <a:ext cx="1379422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F626139C-3EB4-71AC-0346-DF42FB61CA5F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98AD76B5-6CF1-57BC-1DEC-FD0DBF2B6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8EAF5C0-4344-E453-702C-DFD62E0757D0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3ADB3A4E-4B0C-5288-AE5D-5348C360A700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ABCE8C4-CDDA-6D95-44A2-26F61000560F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2B2C294-E900-C9A0-CE63-EE3BCB74B3EB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B4FBB38-0F4C-FEC4-03E0-C08D3AD72FBC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C7C56E65-403F-EA7A-1E1F-CF215116D113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5C11FA17-0AD1-7AA6-01C0-09697D85B8D7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9646881D-56CE-3806-623E-B1B9825531B6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FA48520A-5EC8-E3D0-0B71-BF8870898F41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49127DDC-80D6-0D0B-DD69-D6E4529F0A38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08766965-7D9B-59CD-F55D-3C31815F9997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97674226-7C5F-B3CB-7DDD-C3D7BC7C3E87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65AC144C-8C0A-BBEC-894E-5B58E23685DE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906F25EE-3A99-B68C-27FB-8AD10D71339B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7B958F79-DFA8-C73E-3AC8-81FC15DE210D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E6E6DA0B-BBE9-C5DF-3E4B-D24B0D26744E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1DDAD565-4837-5812-8900-5C7282A17421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1A830F1B-E110-9796-ABD7-659526EA5552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20E1BB12-181C-EEC7-9ED0-904C6F1AFA32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1AB8D809-4D64-CABE-72F3-A6DAA0C169F2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25A13A39-11A6-AC57-395C-BAF5B2CDDFCF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5F1DC38F-0F05-CEC8-DD69-CE642A286FF2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D2A57422-A5FA-C03E-C761-A1B99FB888B5}"/>
              </a:ext>
            </a:extLst>
          </p:cNvPr>
          <p:cNvSpPr/>
          <p:nvPr/>
        </p:nvSpPr>
        <p:spPr>
          <a:xfrm>
            <a:off x="7485250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929946A3-612C-AF3C-BCC2-26D0BD055E26}"/>
              </a:ext>
            </a:extLst>
          </p:cNvPr>
          <p:cNvSpPr/>
          <p:nvPr/>
        </p:nvSpPr>
        <p:spPr>
          <a:xfrm>
            <a:off x="7668644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5C85489C-4676-F25A-26C6-384FF7B8D102}"/>
              </a:ext>
            </a:extLst>
          </p:cNvPr>
          <p:cNvSpPr/>
          <p:nvPr/>
        </p:nvSpPr>
        <p:spPr>
          <a:xfrm>
            <a:off x="7852038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04E10A13-6579-A8D4-79A3-E4C6811E894A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21871A44-D288-BEA6-AC2A-AB8118EBDC2A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4FE5F983-0143-0EB5-91E6-AC46E0EF815D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3104EBA4-3F0E-CA6D-93B0-18E5F7930814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442816C2-6F25-3200-257D-06EA0B0F9E45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DE8BB72D-3BD0-F7DE-89A8-C34D96B9C92E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D03992DF-B2A1-5B1B-DA22-FB47A4E1C635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2593FC89-80D7-AC5D-D76A-00D899521F39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737BA17D-4B99-A8B2-1E20-3EEF9FEBBA32}"/>
              </a:ext>
            </a:extLst>
          </p:cNvPr>
          <p:cNvSpPr/>
          <p:nvPr/>
        </p:nvSpPr>
        <p:spPr>
          <a:xfrm>
            <a:off x="5231876" y="1011196"/>
            <a:ext cx="6161837" cy="46980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09868AA-936F-26A3-3299-46CB6F7C755D}"/>
              </a:ext>
            </a:extLst>
          </p:cNvPr>
          <p:cNvSpPr txBox="1"/>
          <p:nvPr/>
        </p:nvSpPr>
        <p:spPr>
          <a:xfrm>
            <a:off x="62715" y="657851"/>
            <a:ext cx="8014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Tratamento de Ruídos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9283B1AC-4BCC-0DA5-5D2E-1F8B4C76BCB7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890671C6-B87C-B875-837B-575B838DE0AD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B027497-3095-9F84-B588-90A135B1E8EC}"/>
              </a:ext>
            </a:extLst>
          </p:cNvPr>
          <p:cNvSpPr txBox="1"/>
          <p:nvPr/>
        </p:nvSpPr>
        <p:spPr>
          <a:xfrm>
            <a:off x="377571" y="1274296"/>
            <a:ext cx="11180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/>
              <a:t>Durante os primeiros testes, observou-se que os sinais provenientes dos sensores apresentavam ruído de alta frequência, dificultando a análise precisa do deslocamento real dos atuadores</a:t>
            </a:r>
            <a:endParaRPr lang="pt-BR" sz="160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C44F3FA-6C55-752F-C562-058AC55B70C4}"/>
              </a:ext>
            </a:extLst>
          </p:cNvPr>
          <p:cNvSpPr/>
          <p:nvPr/>
        </p:nvSpPr>
        <p:spPr>
          <a:xfrm rot="16200000" flipV="1">
            <a:off x="85946" y="1606144"/>
            <a:ext cx="583247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7D9450C-C88E-E411-88A3-C2E89F9371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322" y="2156987"/>
            <a:ext cx="6151355" cy="40431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13238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20DA1D-E165-20F8-3647-89268008A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m 24">
            <a:extLst>
              <a:ext uri="{FF2B5EF4-FFF2-40B4-BE49-F238E27FC236}">
                <a16:creationId xmlns:a16="http://schemas.microsoft.com/office/drawing/2014/main" id="{5ABABB91-0425-E8EA-FA72-F6439E37D3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8"/>
          <a:stretch>
            <a:fillRect/>
          </a:stretch>
        </p:blipFill>
        <p:spPr bwMode="auto">
          <a:xfrm>
            <a:off x="8157446" y="3740700"/>
            <a:ext cx="3734516" cy="200305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4" name="Elipse 33">
            <a:extLst>
              <a:ext uri="{FF2B5EF4-FFF2-40B4-BE49-F238E27FC236}">
                <a16:creationId xmlns:a16="http://schemas.microsoft.com/office/drawing/2014/main" id="{AFBF3D0E-7DD8-8001-CCC9-20505CB0045C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18FA777A-0D60-D942-0A7C-C318D08B3C6B}"/>
              </a:ext>
            </a:extLst>
          </p:cNvPr>
          <p:cNvSpPr/>
          <p:nvPr/>
        </p:nvSpPr>
        <p:spPr>
          <a:xfrm rot="10800000">
            <a:off x="7358178" y="40153"/>
            <a:ext cx="1379422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B60AFB49-AA8A-AACD-1C7C-66250ECCB756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44FCA4F6-774E-4454-6333-F6BE634A9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8E45A7D0-13C7-2AE4-52A8-0014E0CC56AD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459C4414-71D9-57E2-DDA8-228153459619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CF241C5-90CD-0CBE-4176-CA66D95C0B52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AC5068D-2EFB-182F-40D6-2A711B7C7A33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A04738E-5F3E-481B-A7D5-2E65FACE4D85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6A2D3A1D-7573-5358-228C-4AD37BD9672B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B3D84D63-6641-E015-C1BF-646A7F501703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5218A48C-E758-C1BF-874C-476D3079E326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2BC1021D-CABB-873E-F73F-9A92CC298885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C3262962-6D1D-85E7-51AC-2DEEEBEDFC2D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249D5D68-3E51-62D2-3A78-C9425C7FA074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9AA48381-FB91-30A8-89AA-94DD61689A94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3234DA35-8732-614E-3D47-68C478B71489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47342D7D-4C88-A539-9663-5CC228B5FF6F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820CB479-61E8-E5F8-BF34-DABB7B29699D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841CB4D4-D82E-65C6-840D-4FDCC0381615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A2037784-23EA-4615-DE7C-C135E1DDA6C1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4C2039EA-84EA-823A-744D-EE97C8709641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DC214C99-48EC-F8E2-24A6-3B75FBCAC17C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1C93C314-C099-3858-5256-BDC865B472F4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162BB8EA-579E-A96A-A08B-3DBC20837A7B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B5A8A718-990B-AB8E-E46D-504A9DB79530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653F1BFD-19C7-803E-25DB-44FD7D8FD5E7}"/>
              </a:ext>
            </a:extLst>
          </p:cNvPr>
          <p:cNvSpPr/>
          <p:nvPr/>
        </p:nvSpPr>
        <p:spPr>
          <a:xfrm>
            <a:off x="7485250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06D87795-E2E7-F821-8D39-DC9C53E85C8B}"/>
              </a:ext>
            </a:extLst>
          </p:cNvPr>
          <p:cNvSpPr/>
          <p:nvPr/>
        </p:nvSpPr>
        <p:spPr>
          <a:xfrm>
            <a:off x="7668644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F735732A-8BE5-2E7B-4C69-C1813832180A}"/>
              </a:ext>
            </a:extLst>
          </p:cNvPr>
          <p:cNvSpPr/>
          <p:nvPr/>
        </p:nvSpPr>
        <p:spPr>
          <a:xfrm>
            <a:off x="7852038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B8D4B384-A139-B838-49EC-C8BF7249F734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039618EA-FDEB-9C59-9DE4-C1CCCF259006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47F7306F-B90F-5E48-D14F-1130D68D3494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FDABFC12-1853-5FD9-458E-7B07B098B07F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3BDBF696-7769-6F44-741E-19EA630BB31F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8556B117-7C94-2BA5-D81D-CB67A59B3585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C2C6ACA2-0744-B6F5-A36C-4BCBA5083985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721E74C9-E99E-6F00-970D-9FDFEE269339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FCB8A1B5-5197-4603-B1DF-842D6565E44D}"/>
              </a:ext>
            </a:extLst>
          </p:cNvPr>
          <p:cNvSpPr/>
          <p:nvPr/>
        </p:nvSpPr>
        <p:spPr>
          <a:xfrm>
            <a:off x="5231876" y="1011196"/>
            <a:ext cx="6161837" cy="46980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27F610E-39AB-2722-561D-FAA0875CD34A}"/>
              </a:ext>
            </a:extLst>
          </p:cNvPr>
          <p:cNvSpPr txBox="1"/>
          <p:nvPr/>
        </p:nvSpPr>
        <p:spPr>
          <a:xfrm>
            <a:off x="62715" y="657851"/>
            <a:ext cx="8014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Tratamento de Ruídos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48D7A3B8-AECF-0054-6C4E-C6F76573B5E0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D7CAC6A7-8802-99D2-4A1F-F7AC4C2457DB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4A57F84-92E3-D915-B981-B5865678E2F5}"/>
              </a:ext>
            </a:extLst>
          </p:cNvPr>
          <p:cNvSpPr txBox="1"/>
          <p:nvPr/>
        </p:nvSpPr>
        <p:spPr>
          <a:xfrm>
            <a:off x="487938" y="1650746"/>
            <a:ext cx="3553473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solidFill>
                  <a:srgbClr val="5A8C57"/>
                </a:solidFill>
              </a:rPr>
              <a:t>Primeiro Teste</a:t>
            </a:r>
            <a:endParaRPr lang="pt-BR" dirty="0"/>
          </a:p>
          <a:p>
            <a:pPr lvl="0" algn="just"/>
            <a:r>
              <a:rPr lang="pt-BR" sz="1600" dirty="0"/>
              <a:t>Implementou-se um filtro passa-baixa digital de primeira ordem (IIR), configurado com uma frequência de corte ajustável (</a:t>
            </a:r>
            <a:r>
              <a:rPr lang="pt-BR" sz="1600" dirty="0" err="1"/>
              <a:t>fc</a:t>
            </a:r>
            <a:r>
              <a:rPr lang="pt-BR" sz="1600" dirty="0"/>
              <a:t> = 4 Hz, valor inicial)</a:t>
            </a:r>
            <a:endParaRPr lang="pt-BR" sz="1600" b="1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314DE12-E52F-912C-C461-E017755B248F}"/>
              </a:ext>
            </a:extLst>
          </p:cNvPr>
          <p:cNvSpPr/>
          <p:nvPr/>
        </p:nvSpPr>
        <p:spPr>
          <a:xfrm rot="16200000" flipV="1">
            <a:off x="-164619" y="2264043"/>
            <a:ext cx="1274076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F7C13E8-5381-C8CF-160E-38DAA6C928D9}"/>
              </a:ext>
            </a:extLst>
          </p:cNvPr>
          <p:cNvSpPr txBox="1"/>
          <p:nvPr/>
        </p:nvSpPr>
        <p:spPr>
          <a:xfrm>
            <a:off x="4965415" y="1649864"/>
            <a:ext cx="291507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5A8C57"/>
                </a:solidFill>
              </a:rPr>
              <a:t>Segundo Teste</a:t>
            </a:r>
            <a:endParaRPr lang="pt-BR" dirty="0"/>
          </a:p>
          <a:p>
            <a:r>
              <a:rPr lang="pt-BR" sz="1600" dirty="0"/>
              <a:t>Filtro de média móvel baseado em janelas deslizantes (janela N = 8)</a:t>
            </a:r>
            <a:endParaRPr lang="pt-BR" sz="1600" b="1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91026C4-C1C8-37A1-E0F4-60876EB3E88C}"/>
              </a:ext>
            </a:extLst>
          </p:cNvPr>
          <p:cNvSpPr/>
          <p:nvPr/>
        </p:nvSpPr>
        <p:spPr>
          <a:xfrm rot="16200000">
            <a:off x="4338643" y="2261799"/>
            <a:ext cx="1131067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D94227A-0808-0501-8565-8C91FCA2FA9D}"/>
              </a:ext>
            </a:extLst>
          </p:cNvPr>
          <p:cNvSpPr txBox="1"/>
          <p:nvPr/>
        </p:nvSpPr>
        <p:spPr>
          <a:xfrm>
            <a:off x="8613293" y="1650055"/>
            <a:ext cx="2915074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5A8C57"/>
                </a:solidFill>
              </a:rPr>
              <a:t>Filtro Definitivo</a:t>
            </a:r>
            <a:endParaRPr lang="pt-BR" dirty="0"/>
          </a:p>
          <a:p>
            <a:r>
              <a:rPr lang="pt-BR" sz="1600" dirty="0"/>
              <a:t>Implementada uma camada </a:t>
            </a:r>
            <a:r>
              <a:rPr lang="pt-BR" sz="1600" dirty="0" err="1"/>
              <a:t>anti-picos</a:t>
            </a:r>
            <a:r>
              <a:rPr lang="pt-BR" sz="1600" dirty="0"/>
              <a:t> de baixo custo computacional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 err="1"/>
              <a:t>Pré</a:t>
            </a:r>
            <a:r>
              <a:rPr lang="pt-BR" sz="1600" dirty="0"/>
              <a:t>-amostragem por mediana curta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Limitador de inclinação</a:t>
            </a:r>
            <a:endParaRPr lang="pt-BR" sz="1600" b="1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268903B-BC8E-B65A-ED70-FDAEDB8DDD4C}"/>
              </a:ext>
            </a:extLst>
          </p:cNvPr>
          <p:cNvSpPr/>
          <p:nvPr/>
        </p:nvSpPr>
        <p:spPr>
          <a:xfrm rot="16200000">
            <a:off x="7701733" y="2585154"/>
            <a:ext cx="1777399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066B746-266B-5730-B44B-5F73566381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87" y="3740700"/>
            <a:ext cx="3438966" cy="2036080"/>
          </a:xfrm>
          <a:prstGeom prst="rect">
            <a:avLst/>
          </a:prstGeom>
          <a:noFill/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82A882C1-F4B5-7EAB-16C8-B4270A82F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3413" y="3740701"/>
            <a:ext cx="3166444" cy="200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26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2F8DE9-9E1E-5681-C2C8-691BF8585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tângulo: Cantos Superiores Arredondados 69">
            <a:extLst>
              <a:ext uri="{FF2B5EF4-FFF2-40B4-BE49-F238E27FC236}">
                <a16:creationId xmlns:a16="http://schemas.microsoft.com/office/drawing/2014/main" id="{D6EB8499-BC91-22EF-C7A8-759D47030AFE}"/>
              </a:ext>
            </a:extLst>
          </p:cNvPr>
          <p:cNvSpPr/>
          <p:nvPr/>
        </p:nvSpPr>
        <p:spPr>
          <a:xfrm rot="10800000">
            <a:off x="-3" y="-2"/>
            <a:ext cx="12192002" cy="707885"/>
          </a:xfrm>
          <a:prstGeom prst="round2SameRect">
            <a:avLst>
              <a:gd name="adj1" fmla="val 34159"/>
              <a:gd name="adj2" fmla="val 0"/>
            </a:avLst>
          </a:prstGeom>
          <a:solidFill>
            <a:srgbClr val="245D21"/>
          </a:solidFill>
          <a:ln w="6350">
            <a:solidFill>
              <a:srgbClr val="5A8C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12700">
                <a:solidFill>
                  <a:srgbClr val="B4E5A2"/>
                </a:solidFill>
              </a:ln>
            </a:endParaRPr>
          </a:p>
        </p:txBody>
      </p:sp>
      <p:sp>
        <p:nvSpPr>
          <p:cNvPr id="56" name="Retângulo: Cantos Superiores Arredondados 55">
            <a:extLst>
              <a:ext uri="{FF2B5EF4-FFF2-40B4-BE49-F238E27FC236}">
                <a16:creationId xmlns:a16="http://schemas.microsoft.com/office/drawing/2014/main" id="{767D1029-00D7-9C6D-8E3E-BDE0164F922D}"/>
              </a:ext>
            </a:extLst>
          </p:cNvPr>
          <p:cNvSpPr/>
          <p:nvPr/>
        </p:nvSpPr>
        <p:spPr>
          <a:xfrm rot="10800000">
            <a:off x="-1" y="40752"/>
            <a:ext cx="1062627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7A806DBC-4855-538D-19FF-0752E2B52944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4C1206BC-4D08-12A9-C5C0-31E46BDB9AC8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B5C6200-59C2-4615-D564-44A3CF30AA2A}"/>
              </a:ext>
            </a:extLst>
          </p:cNvPr>
          <p:cNvSpPr/>
          <p:nvPr/>
        </p:nvSpPr>
        <p:spPr>
          <a:xfrm>
            <a:off x="2448254" y="1011794"/>
            <a:ext cx="8945460" cy="46381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8560C254-598A-49E0-02F2-2B9CCF09A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8F764454-F917-07E5-7E37-33264E0D07E0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8F2FD897-A314-164A-CFD1-421EBDF28BA2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F07535D-4AC8-A8A5-77C1-6080611162BB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B15BC1B-50F5-60F3-077D-4518EF38F2BE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4127503-0DFC-0F9B-B300-4606E713ECCB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A2B5E02-8A44-86CD-A9AB-3CFC666C2616}"/>
              </a:ext>
            </a:extLst>
          </p:cNvPr>
          <p:cNvSpPr txBox="1"/>
          <p:nvPr/>
        </p:nvSpPr>
        <p:spPr>
          <a:xfrm>
            <a:off x="62716" y="657851"/>
            <a:ext cx="2196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14B3EEFE-3CE0-3496-AA69-120B5CBF3D8D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31BCF777-B8D2-4986-B86F-304ECA92A8D5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11139980-DC19-59BF-ECE0-E08D02505AF1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287B7C36-2D34-1F0B-995A-A386AFA728BC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AECB49FF-8C71-5BC3-8077-E91E7BD64949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CA9962F9-7F3A-8243-63F7-340819AEF017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A0023779-0B5A-5F3A-577E-AAB567A4A3C5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AA28E5A5-E458-77E1-610C-4CC450445C3D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35D2920E-A740-26A0-6DA0-9E72E9C9834F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A324CA57-28CE-BB2C-8E34-AF650D2146A2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0D12942F-6E36-C51F-2FBA-8BA254953E5D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F4397F1C-DA5A-D5A0-067C-233A0F9F67DD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1F84EF30-C318-8DBE-C4E2-1A364FE6E0D7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F525D8E4-AB1B-BE83-646F-A6542F1E02B3}"/>
              </a:ext>
            </a:extLst>
          </p:cNvPr>
          <p:cNvGrpSpPr/>
          <p:nvPr/>
        </p:nvGrpSpPr>
        <p:grpSpPr>
          <a:xfrm>
            <a:off x="7485250" y="460598"/>
            <a:ext cx="480305" cy="113517"/>
            <a:chOff x="8181416" y="461569"/>
            <a:chExt cx="480305" cy="113517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4019C436-9AA9-D423-F864-D9C3B271DF9F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DEB1AE95-ECE9-5C2F-4A6D-4443806F6EDD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B826D299-244E-60F4-2A25-9D4D02EA0735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1F5C3901-47DE-E8B8-254F-8F18BD6DE2D2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7DF52958-5762-DB76-D424-3B574BCCD837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0894ADCE-8FB8-2A36-A92F-D3E6A3782737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6FCC4C75-E41E-09A2-845D-02381CBAD0FC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08B5A737-DDFC-FE8D-CF43-12CBBBBF0913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33D354FD-EA80-7880-E96C-37AB23600C8B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B46932C3-94E6-27AC-F657-A7DB4AF7A355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7E7FC418-EAAB-1B07-6C0F-E9061387E993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sp>
        <p:nvSpPr>
          <p:cNvPr id="3" name="Elipse 2">
            <a:extLst>
              <a:ext uri="{FF2B5EF4-FFF2-40B4-BE49-F238E27FC236}">
                <a16:creationId xmlns:a16="http://schemas.microsoft.com/office/drawing/2014/main" id="{39906713-6757-294A-9428-B20E1847C1C3}"/>
              </a:ext>
            </a:extLst>
          </p:cNvPr>
          <p:cNvSpPr/>
          <p:nvPr/>
        </p:nvSpPr>
        <p:spPr>
          <a:xfrm>
            <a:off x="1686099" y="2121569"/>
            <a:ext cx="394607" cy="394607"/>
          </a:xfrm>
          <a:prstGeom prst="ellipse">
            <a:avLst/>
          </a:prstGeom>
          <a:solidFill>
            <a:srgbClr val="B4E5A2"/>
          </a:solidFill>
          <a:ln w="9525"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132E15"/>
                </a:solidFill>
              </a:rPr>
              <a:t>1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8492CC1-AB51-D5C9-760F-38944F2726E8}"/>
              </a:ext>
            </a:extLst>
          </p:cNvPr>
          <p:cNvSpPr txBox="1"/>
          <p:nvPr/>
        </p:nvSpPr>
        <p:spPr>
          <a:xfrm>
            <a:off x="2192438" y="2149595"/>
            <a:ext cx="1507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5D2CD24-2C04-959D-1D5F-F2F00BE1E154}"/>
              </a:ext>
            </a:extLst>
          </p:cNvPr>
          <p:cNvSpPr txBox="1"/>
          <p:nvPr/>
        </p:nvSpPr>
        <p:spPr>
          <a:xfrm>
            <a:off x="2192438" y="2445102"/>
            <a:ext cx="2848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5A8C57"/>
                </a:solidFill>
              </a:rPr>
              <a:t>Contexto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5A8C57"/>
                </a:solidFill>
              </a:rPr>
              <a:t>Justificativa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EAF74AB5-A370-FF87-6CEE-B03169D808F1}"/>
              </a:ext>
            </a:extLst>
          </p:cNvPr>
          <p:cNvSpPr/>
          <p:nvPr/>
        </p:nvSpPr>
        <p:spPr>
          <a:xfrm>
            <a:off x="1686099" y="3280448"/>
            <a:ext cx="394607" cy="394607"/>
          </a:xfrm>
          <a:prstGeom prst="ellipse">
            <a:avLst/>
          </a:prstGeom>
          <a:solidFill>
            <a:srgbClr val="B4E5A2"/>
          </a:solidFill>
          <a:ln w="9525"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132E15"/>
                </a:solidFill>
              </a:rPr>
              <a:t>2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261CAAA-72B7-457B-69E9-BF6FED94D9AB}"/>
              </a:ext>
            </a:extLst>
          </p:cNvPr>
          <p:cNvGrpSpPr/>
          <p:nvPr/>
        </p:nvGrpSpPr>
        <p:grpSpPr>
          <a:xfrm>
            <a:off x="1516615" y="453480"/>
            <a:ext cx="480305" cy="113517"/>
            <a:chOff x="3170487" y="485444"/>
            <a:chExt cx="480305" cy="113517"/>
          </a:xfrm>
        </p:grpSpPr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D90E4BC6-834C-65B0-FC1A-DBB2C79B541F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DB3EEAE7-22FF-C77B-6EAF-D2F248F103C6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87FB4267-8BA3-B0C5-EF2B-518CE8EE4C84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7BE61FE-2B0E-C334-EF7F-C44429B392C7}"/>
              </a:ext>
            </a:extLst>
          </p:cNvPr>
          <p:cNvSpPr txBox="1"/>
          <p:nvPr/>
        </p:nvSpPr>
        <p:spPr>
          <a:xfrm>
            <a:off x="2192438" y="3327644"/>
            <a:ext cx="1507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B4C7FBC-4716-F4BA-D4C6-9210037215A1}"/>
              </a:ext>
            </a:extLst>
          </p:cNvPr>
          <p:cNvSpPr txBox="1"/>
          <p:nvPr/>
        </p:nvSpPr>
        <p:spPr>
          <a:xfrm>
            <a:off x="2192438" y="3623151"/>
            <a:ext cx="2848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5A8C57"/>
                </a:solidFill>
              </a:rPr>
              <a:t>Geral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5A8C57"/>
                </a:solidFill>
              </a:rPr>
              <a:t>Específico</a:t>
            </a: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7D54AF0B-5F19-C780-E86F-248165DCC2FA}"/>
              </a:ext>
            </a:extLst>
          </p:cNvPr>
          <p:cNvSpPr/>
          <p:nvPr/>
        </p:nvSpPr>
        <p:spPr>
          <a:xfrm>
            <a:off x="1686099" y="4430812"/>
            <a:ext cx="394607" cy="394607"/>
          </a:xfrm>
          <a:prstGeom prst="ellipse">
            <a:avLst/>
          </a:prstGeom>
          <a:solidFill>
            <a:srgbClr val="B4E5A2"/>
          </a:solidFill>
          <a:ln w="9525"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132E15"/>
                </a:solidFill>
              </a:rPr>
              <a:t>3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4C7FCB55-1AF5-3DA6-DDD8-1ABDD494CDB7}"/>
              </a:ext>
            </a:extLst>
          </p:cNvPr>
          <p:cNvSpPr txBox="1"/>
          <p:nvPr/>
        </p:nvSpPr>
        <p:spPr>
          <a:xfrm>
            <a:off x="2192438" y="4478008"/>
            <a:ext cx="2611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ECA5529-55BF-E3AA-645E-6D8FF37DFDD5}"/>
              </a:ext>
            </a:extLst>
          </p:cNvPr>
          <p:cNvSpPr txBox="1"/>
          <p:nvPr/>
        </p:nvSpPr>
        <p:spPr>
          <a:xfrm>
            <a:off x="2192438" y="4773515"/>
            <a:ext cx="28487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5A8C57"/>
                </a:solidFill>
              </a:rPr>
              <a:t>Robótica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5A8C57"/>
                </a:solidFill>
              </a:rPr>
              <a:t>Controle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5A8C57"/>
                </a:solidFill>
              </a:rPr>
              <a:t>Interfaces Web</a:t>
            </a: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ACACCE66-B335-B2E4-34DF-9BB0EBCAA78D}"/>
              </a:ext>
            </a:extLst>
          </p:cNvPr>
          <p:cNvSpPr/>
          <p:nvPr/>
        </p:nvSpPr>
        <p:spPr>
          <a:xfrm>
            <a:off x="6558758" y="2121569"/>
            <a:ext cx="394607" cy="394607"/>
          </a:xfrm>
          <a:prstGeom prst="ellipse">
            <a:avLst/>
          </a:prstGeom>
          <a:solidFill>
            <a:srgbClr val="B4E5A2"/>
          </a:solidFill>
          <a:ln w="9525"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132E15"/>
                </a:solidFill>
              </a:rPr>
              <a:t>4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707638C9-9F2B-6F6A-5102-8ACE3AFB28D4}"/>
              </a:ext>
            </a:extLst>
          </p:cNvPr>
          <p:cNvSpPr txBox="1"/>
          <p:nvPr/>
        </p:nvSpPr>
        <p:spPr>
          <a:xfrm>
            <a:off x="7065097" y="2149595"/>
            <a:ext cx="1507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D6DC5090-678D-3A88-1D57-8C74FE6F6CBD}"/>
              </a:ext>
            </a:extLst>
          </p:cNvPr>
          <p:cNvSpPr txBox="1"/>
          <p:nvPr/>
        </p:nvSpPr>
        <p:spPr>
          <a:xfrm>
            <a:off x="7065097" y="2445102"/>
            <a:ext cx="28487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5A8C57"/>
                </a:solidFill>
              </a:rPr>
              <a:t>Adaptação da Bancada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5A8C57"/>
                </a:solidFill>
              </a:rPr>
              <a:t>Controle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5A8C57"/>
                </a:solidFill>
              </a:rPr>
              <a:t>Cinemática Inversa</a:t>
            </a: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9C611FC2-9D2D-D012-5160-90D84C4A7452}"/>
              </a:ext>
            </a:extLst>
          </p:cNvPr>
          <p:cNvSpPr/>
          <p:nvPr/>
        </p:nvSpPr>
        <p:spPr>
          <a:xfrm>
            <a:off x="6558758" y="3280448"/>
            <a:ext cx="394607" cy="394607"/>
          </a:xfrm>
          <a:prstGeom prst="ellipse">
            <a:avLst/>
          </a:prstGeom>
          <a:solidFill>
            <a:srgbClr val="B4E5A2"/>
          </a:solidFill>
          <a:ln w="9525"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132E15"/>
                </a:solidFill>
              </a:rPr>
              <a:t>5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19C43C9D-7296-4E85-997B-6933014E9956}"/>
              </a:ext>
            </a:extLst>
          </p:cNvPr>
          <p:cNvSpPr txBox="1"/>
          <p:nvPr/>
        </p:nvSpPr>
        <p:spPr>
          <a:xfrm>
            <a:off x="7065097" y="3327644"/>
            <a:ext cx="1507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68AA9221-85BA-DE1E-71B2-5056AD3FB51D}"/>
              </a:ext>
            </a:extLst>
          </p:cNvPr>
          <p:cNvSpPr txBox="1"/>
          <p:nvPr/>
        </p:nvSpPr>
        <p:spPr>
          <a:xfrm>
            <a:off x="7065097" y="3623151"/>
            <a:ext cx="28487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5A8C57"/>
                </a:solidFill>
              </a:rPr>
              <a:t>Estrutura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5A8C57"/>
                </a:solidFill>
              </a:rPr>
              <a:t>Controle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5A8C57"/>
                </a:solidFill>
              </a:rPr>
              <a:t>Interface</a:t>
            </a:r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1C7A9AD2-A5FF-1CC1-F9F9-63DF6E551A10}"/>
              </a:ext>
            </a:extLst>
          </p:cNvPr>
          <p:cNvSpPr/>
          <p:nvPr/>
        </p:nvSpPr>
        <p:spPr>
          <a:xfrm>
            <a:off x="6558758" y="4430812"/>
            <a:ext cx="394607" cy="394607"/>
          </a:xfrm>
          <a:prstGeom prst="ellipse">
            <a:avLst/>
          </a:prstGeom>
          <a:solidFill>
            <a:srgbClr val="B4E5A2"/>
          </a:solidFill>
          <a:ln w="9525"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132E15"/>
                </a:solidFill>
              </a:rPr>
              <a:t>6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D02FE25B-AF98-EC8B-26EA-184E3C173173}"/>
              </a:ext>
            </a:extLst>
          </p:cNvPr>
          <p:cNvSpPr txBox="1"/>
          <p:nvPr/>
        </p:nvSpPr>
        <p:spPr>
          <a:xfrm>
            <a:off x="7065097" y="4478008"/>
            <a:ext cx="2611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6A10884B-DD50-925A-75AC-8D690E501330}"/>
              </a:ext>
            </a:extLst>
          </p:cNvPr>
          <p:cNvSpPr txBox="1"/>
          <p:nvPr/>
        </p:nvSpPr>
        <p:spPr>
          <a:xfrm>
            <a:off x="7065097" y="4773515"/>
            <a:ext cx="28487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5A8C57"/>
                </a:solidFill>
              </a:rPr>
              <a:t>Resumo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5A8C57"/>
                </a:solidFill>
              </a:rPr>
              <a:t>Futuros Trabalhos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5A8C57"/>
                </a:solidFill>
              </a:rPr>
              <a:t>Demonstração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5A8C57"/>
                </a:solidFill>
              </a:rPr>
              <a:t>Perguntas</a:t>
            </a:r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0AAA840A-7679-5BF8-A683-F74FD335111B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EA3F108E-99AA-565E-EB05-B8C78C7B4088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426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BE9D25-247A-4D41-FA17-760D89E92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Elipse 33">
            <a:extLst>
              <a:ext uri="{FF2B5EF4-FFF2-40B4-BE49-F238E27FC236}">
                <a16:creationId xmlns:a16="http://schemas.microsoft.com/office/drawing/2014/main" id="{7646CBBF-0C87-FBE3-CD48-7BF57E527348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36E0A43E-6263-FCAE-CEC4-BE99745070B1}"/>
              </a:ext>
            </a:extLst>
          </p:cNvPr>
          <p:cNvSpPr/>
          <p:nvPr/>
        </p:nvSpPr>
        <p:spPr>
          <a:xfrm rot="10800000">
            <a:off x="7358178" y="40153"/>
            <a:ext cx="1379422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2E273285-2BA8-5AD8-D852-4B10480B0C34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045026D7-129B-379B-73E9-07E009A43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19F8AC52-FD6C-C015-7F44-CF0B42D1628A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9CAA6EA1-9717-4A3F-D5D0-863E9BD12B3B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54E6E36-CD07-D3D5-B4E9-CDD110D5BD96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558739B-02A9-E92C-8B6A-BB23284E87C7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2CB3926-9825-215D-C6B1-C1D0CC4BB6E7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7194F0BE-A626-FE31-7DAA-3558C51365F7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A8EEDACB-DB24-0FCE-5647-8AEFF6888813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34C4A73A-C2D3-8149-E524-6428FCB5BCBF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21D1014A-9DE6-1893-9FC0-00A9DBF86E6F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69DAC8A0-50CF-EE64-6D49-4B1B9A2DC628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AD93A49F-0097-16DB-A07D-928449A6A671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6885AE5-445B-22E3-9766-3F33DF988D92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D2A1A0D3-24C9-9E0C-599A-D14991405F87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74E57648-2F23-ECBE-3028-DDFEFAD5EC7B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5FC394B7-B617-5AE0-7F4E-0744E4A503F4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7BBC544B-6000-268C-7C9E-5D16C6BB2824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7E723877-964F-8A1D-D4AA-675E30EC0209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88768D9A-7130-D660-F1B3-8904E8135ACF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5F3918B6-6991-2107-B501-95CD88C775C7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E0638E3A-8E13-B3AF-3B1A-0EBDB309091D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DDC354CD-0218-EE69-007D-9C82A91D6A5D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5D55B27D-8F14-9E99-51B3-7BA9E90E7665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117062B5-46BA-08B1-467A-DDD296CE642F}"/>
              </a:ext>
            </a:extLst>
          </p:cNvPr>
          <p:cNvSpPr/>
          <p:nvPr/>
        </p:nvSpPr>
        <p:spPr>
          <a:xfrm>
            <a:off x="7485250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8AAF5287-29FC-E968-E4AC-EFF07135CE9B}"/>
              </a:ext>
            </a:extLst>
          </p:cNvPr>
          <p:cNvSpPr/>
          <p:nvPr/>
        </p:nvSpPr>
        <p:spPr>
          <a:xfrm>
            <a:off x="7668644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AC4C761C-F83F-E802-4007-7ABA8FC94FAC}"/>
              </a:ext>
            </a:extLst>
          </p:cNvPr>
          <p:cNvSpPr/>
          <p:nvPr/>
        </p:nvSpPr>
        <p:spPr>
          <a:xfrm>
            <a:off x="7852038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12A444D2-1311-27E4-865F-9F9520F7DDB6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812F624A-5FE8-DE7E-8EA7-A175BCE2280C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643AF060-F613-1BE2-6EA8-FFAA32E29485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A41DE79E-EE6F-8C8D-714E-9C7A91AB4D15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5D7CDBB7-5CF0-1AE6-64DF-76521B42A5A5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F52E60F2-CA76-5B53-B3F5-F7BC873BEC0C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0BA622D8-EC49-07CF-0DE0-AEBBDAEB3664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40B81049-AE81-7CC4-9EB1-2C8CB9F75E66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0399171F-D498-E2DC-5072-ED25E7FD3049}"/>
              </a:ext>
            </a:extLst>
          </p:cNvPr>
          <p:cNvSpPr/>
          <p:nvPr/>
        </p:nvSpPr>
        <p:spPr>
          <a:xfrm>
            <a:off x="7238371" y="1011196"/>
            <a:ext cx="4155342" cy="46980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3C7DFD73-F642-08C5-9D98-14F04FE70B04}"/>
              </a:ext>
            </a:extLst>
          </p:cNvPr>
          <p:cNvSpPr txBox="1"/>
          <p:nvPr/>
        </p:nvSpPr>
        <p:spPr>
          <a:xfrm>
            <a:off x="62715" y="657851"/>
            <a:ext cx="8014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Assincronia de Deslocamento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7BA15DF0-3D25-1530-737A-70F3AA422E8E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5AC2A7F6-AB24-6F44-2141-C9F3121C6E14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09F1DEA-11EC-FE69-1363-E1BA4E1E116A}"/>
              </a:ext>
            </a:extLst>
          </p:cNvPr>
          <p:cNvSpPr txBox="1"/>
          <p:nvPr/>
        </p:nvSpPr>
        <p:spPr>
          <a:xfrm>
            <a:off x="487938" y="1650746"/>
            <a:ext cx="1090577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pt-BR" dirty="0"/>
              <a:t>Mesmo quando o mesmo sinal PWM era aplicado </a:t>
            </a:r>
            <a:r>
              <a:rPr lang="pt-BR" b="1" dirty="0"/>
              <a:t>simultaneamente aos seis atuadores</a:t>
            </a:r>
            <a:r>
              <a:rPr lang="pt-BR" dirty="0"/>
              <a:t>, suas respostas não eram </a:t>
            </a:r>
            <a:r>
              <a:rPr lang="pt-BR" b="1" dirty="0"/>
              <a:t>iguais</a:t>
            </a:r>
            <a:r>
              <a:rPr lang="pt-BR" dirty="0"/>
              <a:t>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dirty="0"/>
              <a:t>Há diferenças de </a:t>
            </a:r>
            <a:r>
              <a:rPr lang="pt-BR" b="1" dirty="0"/>
              <a:t>tempo e amplitude </a:t>
            </a:r>
            <a:r>
              <a:rPr lang="pt-BR" dirty="0"/>
              <a:t>entre pistões, indicando </a:t>
            </a:r>
            <a:r>
              <a:rPr lang="pt-BR" b="1" dirty="0"/>
              <a:t>variações mecânicas e elétricas individuais</a:t>
            </a:r>
            <a:r>
              <a:rPr lang="pt-BR" dirty="0"/>
              <a:t>, como diferenças nos atritos internos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dirty="0"/>
              <a:t>Diante disso, definiu-se a necessidade de </a:t>
            </a:r>
            <a:r>
              <a:rPr lang="pt-BR" b="1" dirty="0"/>
              <a:t>controle individual por pistão</a:t>
            </a:r>
            <a:endParaRPr lang="pt-BR" sz="1600" b="1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BFF4BAF-6978-A4A7-ADB1-16C17BEB3ED5}"/>
              </a:ext>
            </a:extLst>
          </p:cNvPr>
          <p:cNvSpPr/>
          <p:nvPr/>
        </p:nvSpPr>
        <p:spPr>
          <a:xfrm rot="16200000" flipV="1">
            <a:off x="-318422" y="2417846"/>
            <a:ext cx="1581682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9EB494B-E6DE-AAF4-C545-9564259B9B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6"/>
          <a:stretch>
            <a:fillRect/>
          </a:stretch>
        </p:blipFill>
        <p:spPr bwMode="auto">
          <a:xfrm>
            <a:off x="3001534" y="3107612"/>
            <a:ext cx="5393111" cy="34189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86154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364316-CB26-2FDA-A7D5-4ABF81D71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70607C90-BBF3-19FA-CF0C-32EAC811F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36" y="2586305"/>
            <a:ext cx="4944110" cy="2381250"/>
          </a:xfrm>
          <a:prstGeom prst="rect">
            <a:avLst/>
          </a:prstGeom>
        </p:spPr>
      </p:pic>
      <p:sp>
        <p:nvSpPr>
          <p:cNvPr id="34" name="Elipse 33">
            <a:extLst>
              <a:ext uri="{FF2B5EF4-FFF2-40B4-BE49-F238E27FC236}">
                <a16:creationId xmlns:a16="http://schemas.microsoft.com/office/drawing/2014/main" id="{0A9D4D58-2FC0-93DF-2998-1BD13FC1B8AC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EFA5E7D3-7660-6420-1A51-4CF63FA3E1EA}"/>
              </a:ext>
            </a:extLst>
          </p:cNvPr>
          <p:cNvSpPr/>
          <p:nvPr/>
        </p:nvSpPr>
        <p:spPr>
          <a:xfrm rot="10800000">
            <a:off x="7358178" y="40153"/>
            <a:ext cx="1379422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8DF56BAC-2C24-CF35-F5A7-5A48B0F4E830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1A49DCEA-CF8E-9A2C-1638-0C5226D56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FAFC3D6D-556E-8284-3A79-BBC3B9B03D29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ECC36A74-3977-8D99-6B24-9709E3D3CF76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4276F6F-D96B-AA2C-6805-7F643B648A7A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E869737-3A14-85D8-9E86-5D0C190BD773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065A80E4-020F-CACD-405A-B1EE6FC4ED76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33E75A04-9A66-D076-5B19-F0400240B6EE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D5BDF035-2821-0D8F-0B2B-0999D2FFF302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ACFB20B4-DC0F-E11F-7651-7D395E422901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7AF1CBA0-F378-5448-5287-066F0AB40653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38A3CF82-0D69-0C72-B4EF-CB362CA361FB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DB48DCC0-E577-CD3A-2C5C-84869C2760C0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38FDA218-AF16-853C-BBE0-AD655B715ECD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B0318750-27D4-DB70-F1E0-A0A2AE1EA90A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00464681-E784-194C-9328-F4E208425FBB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8EA7FC71-37C2-314B-7BB6-393F1B528808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85EDE691-A4DE-C77A-AE97-03DFDE0BC432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272BFE00-9BEB-CE31-B080-58D4968C0006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54CBA973-0F21-EFD4-DF3B-AB3BC9484E48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625069E9-42CC-5DD0-17DD-0C8BCEEFD539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09CDA453-480E-5D4F-72B5-E041F9D4556F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BEFF03A1-3191-9186-7D58-97114DD7CA00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FE06D4AB-8DE2-4EF6-3D5F-6E605C885458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A0D9461E-BE48-2557-58A3-E656A39BBDEC}"/>
              </a:ext>
            </a:extLst>
          </p:cNvPr>
          <p:cNvSpPr/>
          <p:nvPr/>
        </p:nvSpPr>
        <p:spPr>
          <a:xfrm>
            <a:off x="7485250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9C5A506D-7D3A-056A-FD20-F3D73244C36E}"/>
              </a:ext>
            </a:extLst>
          </p:cNvPr>
          <p:cNvSpPr/>
          <p:nvPr/>
        </p:nvSpPr>
        <p:spPr>
          <a:xfrm>
            <a:off x="7668644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1534A6F-25D6-94DC-ACCF-72103FE94D76}"/>
              </a:ext>
            </a:extLst>
          </p:cNvPr>
          <p:cNvSpPr/>
          <p:nvPr/>
        </p:nvSpPr>
        <p:spPr>
          <a:xfrm>
            <a:off x="7852038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A1020677-3F77-DFD8-9984-7197D55BEECB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C52891AC-C275-026E-5B9F-E2DFEE67463E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63802467-437A-4ACC-834A-5130166FEEB6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90F219B0-D9DA-47CF-B043-7FC602146949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3446DF83-8542-F4BC-A321-392985D1497F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A791A7CD-D958-95B2-A1E7-7ABA7A56A2C3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073D335F-3044-5DEF-A5C8-EF10FB1C96C6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485504A3-64D9-4D77-3830-9060F00A1B66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DE51BAB3-7898-5121-6840-CFE3D9F18CF1}"/>
              </a:ext>
            </a:extLst>
          </p:cNvPr>
          <p:cNvSpPr/>
          <p:nvPr/>
        </p:nvSpPr>
        <p:spPr>
          <a:xfrm>
            <a:off x="7238371" y="1011196"/>
            <a:ext cx="4155342" cy="46980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7F3EAE61-2628-A4D4-C85E-14339D46027D}"/>
              </a:ext>
            </a:extLst>
          </p:cNvPr>
          <p:cNvSpPr txBox="1"/>
          <p:nvPr/>
        </p:nvSpPr>
        <p:spPr>
          <a:xfrm>
            <a:off x="62715" y="657851"/>
            <a:ext cx="8014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Mapeamento de Tensão Offset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545433E0-0BC6-2045-149E-C120B93D9073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52E0520F-25E7-2998-A309-9CC2C21799C0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237A2DE-D4BF-5C90-4E4F-5A9BDC6C1FA3}"/>
              </a:ext>
            </a:extLst>
          </p:cNvPr>
          <p:cNvSpPr txBox="1"/>
          <p:nvPr/>
        </p:nvSpPr>
        <p:spPr>
          <a:xfrm>
            <a:off x="487938" y="1650746"/>
            <a:ext cx="109057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pt-BR" dirty="0"/>
              <a:t>Durante as calibrações iniciais, constatou-se um offset nas leituras dos sensores de feedback, mesmo com o pistão totalmente recuado, a tensão medida não era zero</a:t>
            </a:r>
            <a:endParaRPr lang="pt-BR" sz="1600" b="1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75C0152-D23C-38B6-D111-32F3D5476243}"/>
              </a:ext>
            </a:extLst>
          </p:cNvPr>
          <p:cNvSpPr/>
          <p:nvPr/>
        </p:nvSpPr>
        <p:spPr>
          <a:xfrm rot="16200000" flipV="1">
            <a:off x="159440" y="1939984"/>
            <a:ext cx="625958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4C3E3F9-6749-FF65-EFB8-533D98EF3135}"/>
              </a:ext>
            </a:extLst>
          </p:cNvPr>
          <p:cNvSpPr txBox="1"/>
          <p:nvPr/>
        </p:nvSpPr>
        <p:spPr>
          <a:xfrm>
            <a:off x="5245946" y="2645947"/>
            <a:ext cx="61477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/>
              <a:t>Para corrigir esse efeito, adotou-se calibração por dois pontos (V0 e V100), mapeando tensão em posição (mm) ao longo do curso útil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2B932D26-7509-03F8-CB2E-BEC52009DD75}"/>
                  </a:ext>
                </a:extLst>
              </p:cNvPr>
              <p:cNvSpPr txBox="1"/>
              <p:nvPr/>
            </p:nvSpPr>
            <p:spPr>
              <a:xfrm>
                <a:off x="5245946" y="3720038"/>
                <a:ext cx="6056177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pt-BR"/>
                </a:defPPr>
                <a:lvl1pPr algn="just">
                  <a:defRPr/>
                </a:lvl1pPr>
              </a:lstStyle>
              <a:p>
                <a:r>
                  <a:rPr lang="pt-BR" dirty="0"/>
                  <a:t>Assume-se que, dentro desse intervalo, a relação é aproximadamente linear. Assim, qualquer leitura </a:t>
                </a:r>
                <a14:m>
                  <m:oMath xmlns:m="http://schemas.openxmlformats.org/officeDocument/2006/math">
                    <m:r>
                      <a:rPr lang="pt-BR"/>
                      <m:t>𝑉</m:t>
                    </m:r>
                  </m:oMath>
                </a14:m>
                <a:r>
                  <a:rPr lang="pt-BR" dirty="0"/>
                  <a:t>entre V0 e V100 é convertida para posição </a:t>
                </a:r>
                <a14:m>
                  <m:oMath xmlns:m="http://schemas.openxmlformats.org/officeDocument/2006/math">
                    <m:r>
                      <a:rPr lang="pt-BR"/>
                      <m:t>𝑦</m:t>
                    </m:r>
                  </m:oMath>
                </a14:m>
                <a:r>
                  <a:rPr lang="pt-BR" dirty="0"/>
                  <a:t> por uma regra de três:</a:t>
                </a:r>
              </a:p>
            </p:txBody>
          </p:sp>
        </mc:Choice>
        <mc:Fallback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2B932D26-7509-03F8-CB2E-BEC52009D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946" y="3720038"/>
                <a:ext cx="6056177" cy="923330"/>
              </a:xfrm>
              <a:prstGeom prst="rect">
                <a:avLst/>
              </a:prstGeom>
              <a:blipFill>
                <a:blip r:embed="rId5"/>
                <a:stretch>
                  <a:fillRect l="-906" t="-2632" r="-806" b="-986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F9E25AEE-7F0C-3B20-6AA5-328CCC136291}"/>
                  </a:ext>
                </a:extLst>
              </p:cNvPr>
              <p:cNvSpPr txBox="1"/>
              <p:nvPr/>
            </p:nvSpPr>
            <p:spPr>
              <a:xfrm>
                <a:off x="4859175" y="4858533"/>
                <a:ext cx="6829718" cy="657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𝑚𝑚</m:t>
                          </m:r>
                        </m:sub>
                      </m:sSub>
                      <m:r>
                        <m:rPr>
                          <m:nor/>
                        </m:rPr>
                        <a:rPr lang="pt-BR" b="0" i="1">
                          <a:latin typeface="Cambria Math" panose="02040503050406030204" pitchFamily="18" charset="0"/>
                        </a:rPr>
                        <m:t>  </m:t>
                      </m:r>
                      <m:r>
                        <a:rPr lang="pt-BR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 b="0" i="1">
                          <a:latin typeface="Cambria Math" panose="02040503050406030204" pitchFamily="18" charset="0"/>
                        </a:rPr>
                        <m:t>  </m:t>
                      </m:r>
                      <m:r>
                        <a:rPr lang="pt-BR" b="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pt-BR" b="0" i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pt-BR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pt-BR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b="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nor/>
                            </m:rPr>
                            <a:rPr lang="pt-BR" b="0" i="1">
                              <a:latin typeface="Cambria Math" panose="02040503050406030204" pitchFamily="18" charset="0"/>
                            </a:rPr>
                            <m:t> </m:t>
                          </m:r>
                          <m:sSub>
                            <m:sSubPr>
                              <m:ctrlPr>
                                <a:rPr lang="pt-BR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b="0" i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sub>
                          </m:sSub>
                          <m:r>
                            <a:rPr lang="pt-BR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b="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pt-BR" b="0" i="1">
                              <a:latin typeface="Cambria Math" panose="02040503050406030204" pitchFamily="18" charset="0"/>
                            </a:rPr>
                            <m:t> </m:t>
                          </m:r>
                        </m:den>
                      </m:f>
                      <m:r>
                        <a:rPr lang="pt-BR" b="0" i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pt-BR" b="0" i="1">
                          <a:latin typeface="Cambria Math" panose="02040503050406030204" pitchFamily="18" charset="0"/>
                        </a:rPr>
                        <m:t>limitando</m:t>
                      </m:r>
                      <m:r>
                        <m:rPr>
                          <m:nor/>
                        </m:rPr>
                        <a:rPr lang="pt-BR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nor/>
                        </m:rPr>
                        <a:rPr lang="pt-BR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t-BR" b="0" i="1">
                          <a:latin typeface="Cambria Math" panose="02040503050406030204" pitchFamily="18" charset="0"/>
                        </a:rPr>
                        <m:t>ao</m:t>
                      </m:r>
                      <m:r>
                        <m:rPr>
                          <m:nor/>
                        </m:rPr>
                        <a:rPr lang="pt-BR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t-BR" b="0" i="1">
                          <a:latin typeface="Cambria Math" panose="02040503050406030204" pitchFamily="18" charset="0"/>
                        </a:rPr>
                        <m:t>intervalo</m:t>
                      </m:r>
                      <m:r>
                        <m:rPr>
                          <m:nor/>
                        </m:rPr>
                        <a:rPr lang="pt-BR" b="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sepChr m:val=","/>
                          <m:ctrlPr>
                            <a:rPr lang="pt-B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pt-BR" b="0" i="1">
                              <a:latin typeface="Cambria Math" panose="02040503050406030204" pitchFamily="18" charset="0"/>
                            </a:rPr>
                            <m:t> </m:t>
                          </m:r>
                          <m:r>
                            <a:rPr lang="pt-BR" b="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pt-BR" b="0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F9E25AEE-7F0C-3B20-6AA5-328CCC136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175" y="4858533"/>
                <a:ext cx="6829718" cy="6579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381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568BD4-A886-D855-392C-5D96DB4C1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Elipse 33">
            <a:extLst>
              <a:ext uri="{FF2B5EF4-FFF2-40B4-BE49-F238E27FC236}">
                <a16:creationId xmlns:a16="http://schemas.microsoft.com/office/drawing/2014/main" id="{E19E177C-2234-6B28-DB95-3833D67D4517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C763BA21-2166-26A2-6EB6-14994DBCCABB}"/>
              </a:ext>
            </a:extLst>
          </p:cNvPr>
          <p:cNvSpPr/>
          <p:nvPr/>
        </p:nvSpPr>
        <p:spPr>
          <a:xfrm rot="10800000">
            <a:off x="7358178" y="40153"/>
            <a:ext cx="1379422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FE4905B8-A643-3242-E0D9-A5168CECB5EB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F5925436-7AB3-3AF5-9968-73F4FB0B8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F55BFC70-9558-930F-C2EB-C38EAC67C7E7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7AE1CBB-11F5-0F4E-159A-CDF89BA4DFB2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DACC6E9-C55E-4518-A28E-A685C2AC270D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304AC43-F25D-88E7-591E-3704141F4DBC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E327947-2E74-E0F0-802F-726E8BBD1FEC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9C483AD2-594B-2913-F2BA-4D077428564F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E749ACAA-219E-C086-1FA0-C3C9924A3095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98AC025A-5EFD-E56B-700C-527C2D6FA1D1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3355C541-D697-1B99-9C14-2A301ED629D9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C114EBB0-B2DA-5215-73E4-478ECB86A097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90753C61-BDA0-DC5A-D2D5-C2B7AB0E9531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9E106C11-A060-B0F2-5E56-5E8988F3C562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7A28AA9C-99DA-816E-C049-D73926F6F60A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F2621DD3-57A4-200A-1D87-7BC41C774880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1A7131DA-F755-8D1F-4876-C2FEBE5A05DE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51011CDF-6A61-9DE8-96C6-90E1B03ED9E4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A6E3893E-71E6-57D8-BA54-1D5A3F1ABBA7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F890149-3B13-7DC0-18A9-1E580627BDBC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828A5A7C-45A9-F167-7849-2A5DF58B6E8F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EFCCB166-E789-36F0-993D-8C52701EFABE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A97B6199-87E6-BFF3-B05C-3C78BE2665B3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3E570CBE-825D-99BB-D70A-FB041D6DECDA}"/>
              </a:ext>
            </a:extLst>
          </p:cNvPr>
          <p:cNvSpPr/>
          <p:nvPr/>
        </p:nvSpPr>
        <p:spPr>
          <a:xfrm>
            <a:off x="7485250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BFD284E1-3F0C-41D0-2317-0717D6A1EDE3}"/>
              </a:ext>
            </a:extLst>
          </p:cNvPr>
          <p:cNvSpPr/>
          <p:nvPr/>
        </p:nvSpPr>
        <p:spPr>
          <a:xfrm>
            <a:off x="7668644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540EFFD5-C615-523A-372D-CEA437F500FB}"/>
              </a:ext>
            </a:extLst>
          </p:cNvPr>
          <p:cNvSpPr/>
          <p:nvPr/>
        </p:nvSpPr>
        <p:spPr>
          <a:xfrm>
            <a:off x="7852038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96503113-2FC5-D660-C44C-1E89CB8025E3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14E4F357-7C1A-7226-51D3-A105E5F8D7B8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22AB3CAE-A09D-E4B0-5AA3-A244BCDAB904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DD53842E-32F7-5A01-FD07-961059509FE3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FC8C3DBF-E688-4E44-D3D1-716A7B055C6F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23DC395D-0965-EA39-EF90-577AC63F5ECC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59E35434-FC4B-A8BC-B026-E83ECF80515B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DD70D937-F5BA-CBD0-0497-C8376FD2AB98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14" name="Elipse 13">
            <a:extLst>
              <a:ext uri="{FF2B5EF4-FFF2-40B4-BE49-F238E27FC236}">
                <a16:creationId xmlns:a16="http://schemas.microsoft.com/office/drawing/2014/main" id="{FA42E553-B677-A879-543D-22C200D4C24A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46728701-05C6-40D3-1206-1D5D7D6E0584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4C5E3B6B-853F-7E08-F902-CF56EE2D8648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AC31DD70-8FEA-4E6F-06F1-668FDE9F84D5}"/>
              </a:ext>
            </a:extLst>
          </p:cNvPr>
          <p:cNvSpPr/>
          <p:nvPr/>
        </p:nvSpPr>
        <p:spPr>
          <a:xfrm flipV="1">
            <a:off x="9209387" y="996405"/>
            <a:ext cx="2184325" cy="50340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7CA4FBB5-8752-D328-3CBE-E58BD5C4B27C}"/>
              </a:ext>
            </a:extLst>
          </p:cNvPr>
          <p:cNvSpPr txBox="1"/>
          <p:nvPr/>
        </p:nvSpPr>
        <p:spPr>
          <a:xfrm>
            <a:off x="62715" y="657851"/>
            <a:ext cx="100239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Compensação de Zona Morta/Atrito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CE026BC2-8B35-547C-4D48-69CF7483F8F0}"/>
              </a:ext>
            </a:extLst>
          </p:cNvPr>
          <p:cNvSpPr txBox="1"/>
          <p:nvPr/>
        </p:nvSpPr>
        <p:spPr>
          <a:xfrm>
            <a:off x="487938" y="1650746"/>
            <a:ext cx="109057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pt-BR" dirty="0"/>
              <a:t>A operação do sistema mecânico evidenciou não linearidades, como atrito estático e viscoso, histerese, folgas mecânicas, pequenos desalinhamentos e influência gravitacional, fatores que afetaram o comportamento dinâmico dos atuadores</a:t>
            </a:r>
            <a:endParaRPr lang="pt-BR" sz="1600" b="1" dirty="0"/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EF3B49B3-F19F-6491-A594-BD9FAF08C9BB}"/>
              </a:ext>
            </a:extLst>
          </p:cNvPr>
          <p:cNvSpPr/>
          <p:nvPr/>
        </p:nvSpPr>
        <p:spPr>
          <a:xfrm rot="16200000" flipV="1">
            <a:off x="49757" y="2049666"/>
            <a:ext cx="845323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C77F2622-0FF1-D108-92F3-231FB83F52ED}"/>
              </a:ext>
            </a:extLst>
          </p:cNvPr>
          <p:cNvSpPr txBox="1"/>
          <p:nvPr/>
        </p:nvSpPr>
        <p:spPr>
          <a:xfrm>
            <a:off x="536738" y="3232426"/>
            <a:ext cx="47234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solidFill>
                  <a:srgbClr val="5A8C57"/>
                </a:solidFill>
              </a:rPr>
              <a:t>Primeiro Teste</a:t>
            </a:r>
            <a:endParaRPr lang="pt-BR" dirty="0"/>
          </a:p>
          <a:p>
            <a:pPr lvl="0" algn="just"/>
            <a:r>
              <a:rPr lang="pt-BR" dirty="0"/>
              <a:t>Foi adotado um PWM mínimo global como forma de compensação, aplicado de maneira uniforme a todos os atuadores</a:t>
            </a:r>
            <a:endParaRPr lang="pt-BR" sz="1600" b="1" dirty="0"/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D2E4C63B-664E-9BA2-97D8-FD91E9DA6CC0}"/>
              </a:ext>
            </a:extLst>
          </p:cNvPr>
          <p:cNvSpPr/>
          <p:nvPr/>
        </p:nvSpPr>
        <p:spPr>
          <a:xfrm rot="16200000" flipV="1">
            <a:off x="-78947" y="3808847"/>
            <a:ext cx="1200330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5B6F0A60-910F-CAD2-A46D-25B6920966BD}"/>
              </a:ext>
            </a:extLst>
          </p:cNvPr>
          <p:cNvSpPr txBox="1"/>
          <p:nvPr/>
        </p:nvSpPr>
        <p:spPr>
          <a:xfrm>
            <a:off x="6635204" y="3231543"/>
            <a:ext cx="47234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solidFill>
                  <a:srgbClr val="5A8C57"/>
                </a:solidFill>
              </a:rPr>
              <a:t>Solução Implementada</a:t>
            </a:r>
            <a:endParaRPr lang="pt-BR" dirty="0"/>
          </a:p>
          <a:p>
            <a:pPr lvl="0" algn="just"/>
            <a:r>
              <a:rPr lang="pt-BR" dirty="0"/>
              <a:t>Foi adotado um PWM mínimo global como forma de compensação, aplicado de maneira uniforme a todos os atuadores</a:t>
            </a:r>
            <a:endParaRPr lang="pt-BR" sz="1600" b="1" dirty="0"/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3CA17C85-E3CF-C27D-9B3F-A1F73071B490}"/>
              </a:ext>
            </a:extLst>
          </p:cNvPr>
          <p:cNvSpPr/>
          <p:nvPr/>
        </p:nvSpPr>
        <p:spPr>
          <a:xfrm rot="16200000" flipV="1">
            <a:off x="6012178" y="3808846"/>
            <a:ext cx="1200332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829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1ECD40-5D86-B2EE-7C38-E919CA777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Elipse 33">
            <a:extLst>
              <a:ext uri="{FF2B5EF4-FFF2-40B4-BE49-F238E27FC236}">
                <a16:creationId xmlns:a16="http://schemas.microsoft.com/office/drawing/2014/main" id="{B699CA0D-7CEB-7C65-5926-F2FD902D51A0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95636EF3-0CBA-D61B-9E6F-4BE793C3BCED}"/>
              </a:ext>
            </a:extLst>
          </p:cNvPr>
          <p:cNvSpPr/>
          <p:nvPr/>
        </p:nvSpPr>
        <p:spPr>
          <a:xfrm rot="10800000">
            <a:off x="7358178" y="40153"/>
            <a:ext cx="1379422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1F257793-29AE-663A-09B0-6AEF7CE4FF1C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E7FD0BE2-4DC2-255D-1799-16E9C4DCD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472BD491-989A-B958-F08A-A2D5D2E6E951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402C1335-E548-20DA-AE44-D93177CEB9D8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B8D7BF9-3242-0424-5640-B8CEE4B0D18A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F9A17B1-EDE5-6DBD-3CAC-D49509F38F0A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E2C7FBB-3AC9-3D8C-D659-2A0C6AA12FDF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71418A7A-5085-1A40-7B9B-304953ACB00D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4CC7F1FC-25E5-C2E5-0746-A0219C291016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07E5272A-0818-688E-2963-CB26E3ABE329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981A1EF1-D358-E1E5-3570-F85B4494756B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0E6A77FC-7EBA-6C2D-3D3C-0FF20E949CE5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E705F13D-46D1-B504-74A1-89E1F1CDC634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AC2B8003-14C2-C641-0CC9-0BFA238EBDAA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70137A7E-B2F5-48D1-E4DB-FA6B1E26076A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1365DB06-D322-48F3-0E21-83EA1DC9C6B6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227A4184-E09A-636A-9779-6966D3019A70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060D728D-032E-5098-B505-F5862ED2AB34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604D6315-10FC-BA99-AF06-3E354C1AB705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4CD6CD8E-C626-F35E-AB61-39C79A4AD2B1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8CBB4ECE-4B0A-A36A-16C8-B453DC0C9FB3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C4E6A098-87FB-DDE9-ADED-7F47F73CA50A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B50AC3DF-215A-D335-A80D-E7070B10AF22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66470CA9-6E0F-7887-5F68-B79F07DB945B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834D3A48-4D06-B82F-ED18-0035F17FCAA6}"/>
              </a:ext>
            </a:extLst>
          </p:cNvPr>
          <p:cNvSpPr/>
          <p:nvPr/>
        </p:nvSpPr>
        <p:spPr>
          <a:xfrm>
            <a:off x="7485250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1EF79F8C-B2FE-9A25-A979-AD03FA50155F}"/>
              </a:ext>
            </a:extLst>
          </p:cNvPr>
          <p:cNvSpPr/>
          <p:nvPr/>
        </p:nvSpPr>
        <p:spPr>
          <a:xfrm>
            <a:off x="7668644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E764664C-16A3-224D-F70A-7A4B3D3997AC}"/>
              </a:ext>
            </a:extLst>
          </p:cNvPr>
          <p:cNvSpPr/>
          <p:nvPr/>
        </p:nvSpPr>
        <p:spPr>
          <a:xfrm>
            <a:off x="7852038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40B64A71-DD84-E620-33D0-9CE66245C658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647CC555-44F1-E253-039D-DB81D63F21B1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E5DE6534-4844-99EF-2A54-E82658D5FF16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95F6B807-69DF-4439-B48D-F2A9853CFF4A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C150F480-1EB3-0658-2D05-1E0A189C3FDF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29C32017-8397-F91B-E25E-6E4AC6EED882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2A1EE8B9-13F5-3AA9-CFF0-A17F94A58C46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F43264F1-DB36-E854-3E16-3797F539DC05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4B0E4898-20C0-9F81-D524-2AAF719527D8}"/>
              </a:ext>
            </a:extLst>
          </p:cNvPr>
          <p:cNvSpPr/>
          <p:nvPr/>
        </p:nvSpPr>
        <p:spPr>
          <a:xfrm>
            <a:off x="7238371" y="1011196"/>
            <a:ext cx="4155342" cy="46980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2641209-30ED-AB05-BBF2-7287AD3C6761}"/>
              </a:ext>
            </a:extLst>
          </p:cNvPr>
          <p:cNvSpPr txBox="1"/>
          <p:nvPr/>
        </p:nvSpPr>
        <p:spPr>
          <a:xfrm>
            <a:off x="62715" y="657851"/>
            <a:ext cx="8014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IDENTIFICAÇÃO E SINTONIA DE CONTROLE PARA SINCRONIA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0B5F2B03-C867-BCD8-0478-CB1CEF3FE3B2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EFDDB81E-BD03-24B5-8521-4E8FE0BB45AD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192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846C61-E35F-CB03-BE4A-21A97B5C1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Desenho de pessoa com guarda-chuva&#10;&#10;O conteúdo gerado por IA pode estar incorreto.">
            <a:extLst>
              <a:ext uri="{FF2B5EF4-FFF2-40B4-BE49-F238E27FC236}">
                <a16:creationId xmlns:a16="http://schemas.microsoft.com/office/drawing/2014/main" id="{284D3A8F-AE64-42B5-C299-458FF2F5D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894" y="1990786"/>
            <a:ext cx="4240927" cy="323959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93477B0-EC06-D031-339A-6113C5216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822" y="1990786"/>
            <a:ext cx="2954115" cy="3239597"/>
          </a:xfrm>
          <a:prstGeom prst="rect">
            <a:avLst/>
          </a:prstGeom>
        </p:spPr>
      </p:pic>
      <p:sp>
        <p:nvSpPr>
          <p:cNvPr id="34" name="Elipse 33">
            <a:extLst>
              <a:ext uri="{FF2B5EF4-FFF2-40B4-BE49-F238E27FC236}">
                <a16:creationId xmlns:a16="http://schemas.microsoft.com/office/drawing/2014/main" id="{0CFC3294-384C-EACF-1B93-0273364667DA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5CBE3A07-5DAD-F0F7-CC18-CE08905D9F7A}"/>
              </a:ext>
            </a:extLst>
          </p:cNvPr>
          <p:cNvSpPr/>
          <p:nvPr/>
        </p:nvSpPr>
        <p:spPr>
          <a:xfrm rot="10800000">
            <a:off x="7358178" y="40153"/>
            <a:ext cx="1379422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8A2550D-5DAE-99C1-6E59-48EC72C0FFA5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3BF2100B-4C41-EFAD-A35B-071B9D868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433EBF3-1FF8-86BD-99A6-BE108716DD54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CB72CF63-46C6-7407-2B18-F3006B7FB82E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78E4644-7FE4-F30A-DEBA-BE89E5061BBA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6984B9C-844A-2784-1301-E5DA84A7AC67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329E159-CEF8-EB19-745F-C33157D25096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9FE20E46-8754-FE9E-8D37-21B488095530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DCF56AD8-A088-DF26-A6EA-6FC0B121EC1E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A9E9A171-5C63-CD85-7C71-9CCD7C84129C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1EDE3471-83DD-0A26-4B23-02ACB1ACE725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CB26D76D-52CC-292A-8CBC-54EC0936F775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03A7BF6A-2517-620E-C614-30D8424353EF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92D404E3-AEFA-2B26-AAA8-A7468C3C72AE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3D2C605A-B961-E4D6-4B3E-E6390A15B18A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9121FE44-CE4E-2149-D2F8-A26B9953A328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B9854A00-A404-94C5-F93A-61EC054F390C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10C7DE74-4D99-052C-A14D-84943229FBD7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762B1AC1-F703-83DB-AC10-5B640408AFAA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8633F845-5CE6-C06D-2BDC-ADA61575DA6E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722FD745-BB2D-523A-83DD-8C8E8AF12BB6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97EBC273-0080-F539-C6CE-6E3BF7066525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C5C83D81-C12E-E3BC-C8A2-00315886DDE3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492348C1-53D3-50B5-500D-4B3DD8CFD1C5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EB852399-0528-92F0-9E98-BBE2B35BE9FC}"/>
              </a:ext>
            </a:extLst>
          </p:cNvPr>
          <p:cNvSpPr/>
          <p:nvPr/>
        </p:nvSpPr>
        <p:spPr>
          <a:xfrm>
            <a:off x="7485250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F0E6FFAA-2DC5-69F0-25DE-4C488BE0B06E}"/>
              </a:ext>
            </a:extLst>
          </p:cNvPr>
          <p:cNvSpPr/>
          <p:nvPr/>
        </p:nvSpPr>
        <p:spPr>
          <a:xfrm>
            <a:off x="7668644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ADC31E7A-D806-9704-15B3-6A415B9A814E}"/>
              </a:ext>
            </a:extLst>
          </p:cNvPr>
          <p:cNvSpPr/>
          <p:nvPr/>
        </p:nvSpPr>
        <p:spPr>
          <a:xfrm>
            <a:off x="7852038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A996A172-6B17-90DC-4C4B-F9A372DB1920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4A8DC33C-9B1B-0AE8-9C11-4A3547B1C616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E770BD26-2909-FFAD-C672-87848C745C71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7D986D4D-43FF-A44C-0B12-6C2A9CA44C77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0342AFA8-EF02-809A-83A7-71A0ACC52178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C1A069B9-3DB3-F3BF-56F6-4C6A2F8017D9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76402B27-46F8-9ED9-E3D3-F70C8027FA62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D81941B5-0BBF-59FA-FEF6-571707F7132C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7D006C83-7E2B-AA96-59CD-CDBB2FFBB1C2}"/>
              </a:ext>
            </a:extLst>
          </p:cNvPr>
          <p:cNvSpPr/>
          <p:nvPr/>
        </p:nvSpPr>
        <p:spPr>
          <a:xfrm>
            <a:off x="4559841" y="996406"/>
            <a:ext cx="6833872" cy="60510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3E451B81-F1A1-2D9E-DC06-A82C8861D297}"/>
              </a:ext>
            </a:extLst>
          </p:cNvPr>
          <p:cNvSpPr txBox="1"/>
          <p:nvPr/>
        </p:nvSpPr>
        <p:spPr>
          <a:xfrm>
            <a:off x="62715" y="657851"/>
            <a:ext cx="8014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Interface Gráfica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1AD30F5-C44E-BC33-A510-BADB33ACD865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C85442E6-7ACF-D734-A987-958C4401B1FF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CF38298-AD11-0A72-5709-7C8BE0CEB402}"/>
              </a:ext>
            </a:extLst>
          </p:cNvPr>
          <p:cNvSpPr txBox="1"/>
          <p:nvPr/>
        </p:nvSpPr>
        <p:spPr>
          <a:xfrm>
            <a:off x="1507667" y="5272474"/>
            <a:ext cx="4286250" cy="53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Robert</a:t>
            </a:r>
            <a:r>
              <a:rPr lang="pt-BR" sz="1050" cap="all" dirty="0"/>
              <a:t> </a:t>
            </a:r>
            <a:r>
              <a:rPr lang="pt-BR" b="1" dirty="0" err="1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Eisele</a:t>
            </a:r>
            <a:endParaRPr lang="pt-BR" b="1" dirty="0">
              <a:solidFill>
                <a:srgbClr val="132E15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r>
              <a:rPr lang="pt-BR" sz="1050" dirty="0"/>
              <a:t>https://raw.org/research/</a:t>
            </a:r>
            <a:r>
              <a:rPr lang="pt-BR" sz="10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inverse-kinematics-of-a-stewart-platform</a:t>
            </a:r>
          </a:p>
        </p:txBody>
      </p:sp>
    </p:spTree>
    <p:extLst>
      <p:ext uri="{BB962C8B-B14F-4D97-AF65-F5344CB8AC3E}">
        <p14:creationId xmlns:p14="http://schemas.microsoft.com/office/powerpoint/2010/main" val="996689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21F035-028E-BF06-99F7-FFF657704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vação de Tela 3">
            <a:hlinkClick r:id="" action="ppaction://media"/>
            <a:extLst>
              <a:ext uri="{FF2B5EF4-FFF2-40B4-BE49-F238E27FC236}">
                <a16:creationId xmlns:a16="http://schemas.microsoft.com/office/drawing/2014/main" id="{C2FCEE1C-08D8-8F39-B3D8-9EE2026C7B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00633"/>
            <a:ext cx="12191999" cy="661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07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D91B15-BBA0-B974-FF96-44D324ACE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Elipse 33">
            <a:extLst>
              <a:ext uri="{FF2B5EF4-FFF2-40B4-BE49-F238E27FC236}">
                <a16:creationId xmlns:a16="http://schemas.microsoft.com/office/drawing/2014/main" id="{1E37CB10-462F-43FD-3196-FC1C6C8D502E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6A80423E-D58A-5E15-6616-1CAC0877C205}"/>
              </a:ext>
            </a:extLst>
          </p:cNvPr>
          <p:cNvSpPr/>
          <p:nvPr/>
        </p:nvSpPr>
        <p:spPr>
          <a:xfrm rot="10800000">
            <a:off x="7358178" y="40153"/>
            <a:ext cx="1379422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7AC33ADA-8298-4B08-A6AA-0B3143E2F1E4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D172D354-897C-5E5A-4D0F-3E06B029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355123-1462-A0B4-137C-F845E811C87D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7311DB74-A741-CDEC-26A7-5D78C66C2214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8293121-B25A-5900-5C4E-C2B39D521857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AF04A9F-CD7A-39CB-26F9-FCF7CAB00722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9AD603C-3513-C1F6-BFB9-7A40399BB139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548C9CBF-8915-ACD4-BFAA-B25C409E89C2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AE74E17F-EC72-4763-74AD-90BEB39C0CF1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F22D6870-4AE6-37EA-06B6-8391B7C83920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936EE988-77BC-0B3C-82E7-F68CF7CA4C0C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353D26D3-A019-5BFB-0D8A-C7B402C5CB58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FC43B881-C104-7C93-45ED-8A3F428CB091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88462EF6-631D-99C6-F7EE-A98778FAAB35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48FC4614-52A7-C7CC-CE29-817119E64EDC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32065ABF-703A-4BEB-B996-19297030B7DC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D7B16406-0CED-01A6-3E20-150F8EBE926F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811A89C7-FD65-076C-FD4D-8862D38293D4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DC8A59EB-5387-BC98-1D4A-E4686DE7FD74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901BF92A-1DDD-9571-085D-79C811751DE6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9388A936-AFEF-EEC6-0BE6-A6EDF3EB2BEE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C5909116-0B82-D694-4D61-A1AD945E44DC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99FF8A68-2F3E-35AE-CB53-07B48BCB0543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B891155D-AE76-A9A1-33F9-FEE07CC51C88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9C891888-EDDD-204D-9DE4-CB1454911C06}"/>
              </a:ext>
            </a:extLst>
          </p:cNvPr>
          <p:cNvSpPr/>
          <p:nvPr/>
        </p:nvSpPr>
        <p:spPr>
          <a:xfrm>
            <a:off x="7485250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72CAC14A-4FB3-0D1A-E1BE-F823A3F115B2}"/>
              </a:ext>
            </a:extLst>
          </p:cNvPr>
          <p:cNvSpPr/>
          <p:nvPr/>
        </p:nvSpPr>
        <p:spPr>
          <a:xfrm>
            <a:off x="7668644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7DEC6D6E-ED0E-2699-3C0F-D3CE44753A4F}"/>
              </a:ext>
            </a:extLst>
          </p:cNvPr>
          <p:cNvSpPr/>
          <p:nvPr/>
        </p:nvSpPr>
        <p:spPr>
          <a:xfrm>
            <a:off x="7852038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EC9311E6-FF2E-57D7-AA02-C111510D2E64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E2C39B31-1A02-5229-C4EF-9BCF8434F324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226D6B37-EBE2-0EDC-1D1E-09786451C70E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62D2914F-BD5D-11C1-CEE5-3872C2C3867A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8A29CA5F-28A4-A824-34C3-B174A29D9FF3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7192C10B-B95B-2CF1-2B36-BBF7DC83AB49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8859D270-671A-36B3-F2D0-BF22CD19DF8B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DE7C4073-ADEE-6E8C-6233-3D7935C5430D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254D0B53-D52B-5F95-E775-1136AA9089BC}"/>
              </a:ext>
            </a:extLst>
          </p:cNvPr>
          <p:cNvSpPr/>
          <p:nvPr/>
        </p:nvSpPr>
        <p:spPr>
          <a:xfrm>
            <a:off x="4559841" y="996406"/>
            <a:ext cx="6833872" cy="60510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35F8F1CD-11A4-B051-02CC-CC8FE747386D}"/>
              </a:ext>
            </a:extLst>
          </p:cNvPr>
          <p:cNvSpPr txBox="1"/>
          <p:nvPr/>
        </p:nvSpPr>
        <p:spPr>
          <a:xfrm>
            <a:off x="62715" y="657851"/>
            <a:ext cx="8014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Interface Gráfica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1E1CFA23-F112-AFF7-BE49-076DA9F9DFC9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439F310-1A8A-CD2C-ACDF-8C1DF5F0758E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084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7C103B-0619-2929-E160-2003E2E49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8646D312-CE08-4C1C-5453-3AAA4AEE1AC7}"/>
              </a:ext>
            </a:extLst>
          </p:cNvPr>
          <p:cNvSpPr/>
          <p:nvPr/>
        </p:nvSpPr>
        <p:spPr>
          <a:xfrm rot="10800000">
            <a:off x="9145119" y="40153"/>
            <a:ext cx="1315495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475F3EE9-4B3B-C932-5A02-27CDF80C692E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9F3E473B-47A6-9BB0-F7B9-DAF4E7491DFF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34B64866-E8F7-EA4D-B3A5-23927F174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4C320AC-D091-A643-F2FB-6D92ACC60FCF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46B8DBCB-C2C8-6E87-DF50-58A84A62AA4E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208E7B3-84A1-FF37-98F1-C27E03722388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EFDAE68-06D7-1F3C-9701-1F390DD61AAE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C4F5E0B6-E8C3-2CD4-45B6-E319ABB8FADC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68020CE1-6E3C-E099-3F66-F927C32ABCB7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568150EF-5C3E-F65A-2F75-8F06FC66D794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950BD8D0-B545-B899-F142-EF6EB16F0BB1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5B758964-FAC9-B7F2-6EC4-3856A824AFDB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A92C37BE-3E8D-0740-7C0C-FD4032BFB2BA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BE89D367-3C82-B182-87EB-31C8DBD2CECF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6053B08E-FB9D-4A32-3C28-DDD336693A03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8E9251B0-89B5-5B98-F5D5-CE74675B2F13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B0182DB0-0345-9094-445B-1F8B72BADBB8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936328F0-3911-1D53-669F-69CEC9ACF6CF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AD8B3794-57BD-41A6-DEF1-F7EBEA4C2058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87C57F02-1C80-1854-5602-5139236D5B23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15C6B160-22DF-2871-8872-2D390081F0C9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6988D967-7105-E17F-25B0-D60186E4A9F8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30270A43-72BE-EAE4-D6A9-9A984123F4DC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FF1EEFCB-5673-3FC0-FA40-DF110BCAF416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AEC515A-45CF-5C99-7400-76EBD2DE2D90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319242DA-17A5-10C1-0EA7-E26F49C76EF6}"/>
              </a:ext>
            </a:extLst>
          </p:cNvPr>
          <p:cNvGrpSpPr/>
          <p:nvPr/>
        </p:nvGrpSpPr>
        <p:grpSpPr>
          <a:xfrm>
            <a:off x="7485250" y="460598"/>
            <a:ext cx="480305" cy="113517"/>
            <a:chOff x="8181416" y="461569"/>
            <a:chExt cx="480305" cy="113517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F087F77C-EFAE-8189-0515-7B7457CE0F50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68BBA997-C945-72EB-058B-8765F3BE442D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2E9B9595-563E-F633-7A40-1CF778D7E2AB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7F85A02-B218-C402-2DA9-6BA96DFE1ED8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FE21F82D-BD9D-016E-EE14-E18172086D71}"/>
              </a:ext>
            </a:extLst>
          </p:cNvPr>
          <p:cNvSpPr/>
          <p:nvPr/>
        </p:nvSpPr>
        <p:spPr>
          <a:xfrm>
            <a:off x="9310128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63" name="Elipse 62">
            <a:extLst>
              <a:ext uri="{FF2B5EF4-FFF2-40B4-BE49-F238E27FC236}">
                <a16:creationId xmlns:a16="http://schemas.microsoft.com/office/drawing/2014/main" id="{C2D97CC7-5B0F-9BA1-2C54-639D8FB90AE0}"/>
              </a:ext>
            </a:extLst>
          </p:cNvPr>
          <p:cNvSpPr/>
          <p:nvPr/>
        </p:nvSpPr>
        <p:spPr>
          <a:xfrm>
            <a:off x="9493522" y="460598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64" name="Elipse 63">
            <a:extLst>
              <a:ext uri="{FF2B5EF4-FFF2-40B4-BE49-F238E27FC236}">
                <a16:creationId xmlns:a16="http://schemas.microsoft.com/office/drawing/2014/main" id="{8FCB5A22-681C-3E1A-063C-B127388130D5}"/>
              </a:ext>
            </a:extLst>
          </p:cNvPr>
          <p:cNvSpPr/>
          <p:nvPr/>
        </p:nvSpPr>
        <p:spPr>
          <a:xfrm>
            <a:off x="9676916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973F39AD-FD61-30AE-9E86-2EC43B8FAF87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EDA576C2-0086-9245-7274-2C3716675E56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4DE58793-F0B2-FF89-7EC4-F27CC227F8F1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573F7CFD-6A4C-120E-7584-048D3E362A7A}"/>
              </a:ext>
            </a:extLst>
          </p:cNvPr>
          <p:cNvSpPr/>
          <p:nvPr/>
        </p:nvSpPr>
        <p:spPr>
          <a:xfrm>
            <a:off x="3353881" y="1011794"/>
            <a:ext cx="8039832" cy="46382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AF78962-3E99-CC89-2EB5-EF4B7A5E6A18}"/>
              </a:ext>
            </a:extLst>
          </p:cNvPr>
          <p:cNvSpPr txBox="1"/>
          <p:nvPr/>
        </p:nvSpPr>
        <p:spPr>
          <a:xfrm>
            <a:off x="62715" y="657851"/>
            <a:ext cx="34330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</p:spTree>
    <p:extLst>
      <p:ext uri="{BB962C8B-B14F-4D97-AF65-F5344CB8AC3E}">
        <p14:creationId xmlns:p14="http://schemas.microsoft.com/office/powerpoint/2010/main" val="1268929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C85E7E-C071-BF68-988A-CB4538B45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7E99E932-6CD8-2081-3393-85504AF2F7CA}"/>
              </a:ext>
            </a:extLst>
          </p:cNvPr>
          <p:cNvSpPr/>
          <p:nvPr/>
        </p:nvSpPr>
        <p:spPr>
          <a:xfrm rot="10800000">
            <a:off x="9145119" y="40153"/>
            <a:ext cx="1315495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1E2848A6-C957-89EA-8F3E-323D10C70138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E13A0363-6264-DD92-1623-117FEF277E72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54C43EC5-4DD2-C55C-3D58-678AE11BC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90302305-C250-547B-A424-EA62211AA871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672ABA43-EF66-1037-9F0D-14E819511870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D54CE38-467C-F329-D258-D4754E831935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4E358C7-640C-3399-8D34-36990B57A1FF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AF8A6DE-75F0-4F67-A615-05BBA1A85266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F80F52A5-D87D-EF6E-7799-43E18FA32CF9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5F3F31D2-B00B-6C60-BDFA-5B5531FEF6A7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795C8BA6-7366-DD48-884E-FA43931412B0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A3870E2E-C180-1169-DFCF-4A66AAA7872C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9F4BC224-E1BD-438A-C568-8D49E55848E9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F30BAF9C-F05D-03A0-6B37-77023E0E0786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6FEE022-AB16-9FF5-6AB4-2D00F6D73951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FD0529AF-A235-E380-F4BB-EE1FBC7BFC7D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DC0D929B-E089-970C-E482-95722107D48B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9B6ADD67-B2ED-15C7-DC47-2A8C94A3C0EF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E261E0C3-4FBB-44C6-E549-2C7E8D3D8558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AA2CDCBC-10DE-E28D-818A-5E94826C0182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F06EC782-579A-35D0-4BC9-930212A91B77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5B5F47EB-1DEF-33B9-F7C2-1D1CE6E9092D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431878DD-D365-807D-9221-BDA80A99A367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384DCEC4-B5F4-498B-28D1-854B5AC0B689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E866CB1C-A9EB-046F-FC96-7D64B163520E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4507E356-3ADD-7C31-CE2D-7E77C37A87A0}"/>
              </a:ext>
            </a:extLst>
          </p:cNvPr>
          <p:cNvGrpSpPr/>
          <p:nvPr/>
        </p:nvGrpSpPr>
        <p:grpSpPr>
          <a:xfrm>
            <a:off x="7485250" y="460598"/>
            <a:ext cx="480305" cy="113517"/>
            <a:chOff x="8181416" y="461569"/>
            <a:chExt cx="480305" cy="113517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945AD383-750B-19D5-AE5C-EA682AE13D2F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615E4865-7055-A197-A724-67637FFCFC81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DB342BD3-93F8-0727-6CC5-8AE907EC02FC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55922E3F-A11A-ACA9-8160-F3AE3C31506A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77884589-71EA-3B2C-9928-CD2FCBF35346}"/>
              </a:ext>
            </a:extLst>
          </p:cNvPr>
          <p:cNvSpPr/>
          <p:nvPr/>
        </p:nvSpPr>
        <p:spPr>
          <a:xfrm>
            <a:off x="9310128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63" name="Elipse 62">
            <a:extLst>
              <a:ext uri="{FF2B5EF4-FFF2-40B4-BE49-F238E27FC236}">
                <a16:creationId xmlns:a16="http://schemas.microsoft.com/office/drawing/2014/main" id="{9568891F-2EB8-B623-6794-B1BA409C5E61}"/>
              </a:ext>
            </a:extLst>
          </p:cNvPr>
          <p:cNvSpPr/>
          <p:nvPr/>
        </p:nvSpPr>
        <p:spPr>
          <a:xfrm>
            <a:off x="9493522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64" name="Elipse 63">
            <a:extLst>
              <a:ext uri="{FF2B5EF4-FFF2-40B4-BE49-F238E27FC236}">
                <a16:creationId xmlns:a16="http://schemas.microsoft.com/office/drawing/2014/main" id="{B3B2454F-DD0C-5D9C-667C-BC1842991A0D}"/>
              </a:ext>
            </a:extLst>
          </p:cNvPr>
          <p:cNvSpPr/>
          <p:nvPr/>
        </p:nvSpPr>
        <p:spPr>
          <a:xfrm>
            <a:off x="9676916" y="460598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64C8BD18-C7F6-3CBC-90C0-2BBE986B0569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B77D6EEE-C67B-500B-B869-C91CC9841AAF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E6F47B69-7AB6-4C2D-FA70-67E2672B086C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9C16EFB8-7B1E-B3AC-BBBE-54E5DEDDD010}"/>
              </a:ext>
            </a:extLst>
          </p:cNvPr>
          <p:cNvSpPr/>
          <p:nvPr/>
        </p:nvSpPr>
        <p:spPr>
          <a:xfrm>
            <a:off x="3353881" y="1011794"/>
            <a:ext cx="8039832" cy="46382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DB216E17-BCD9-9D90-796A-31F1FAA8257C}"/>
              </a:ext>
            </a:extLst>
          </p:cNvPr>
          <p:cNvSpPr txBox="1"/>
          <p:nvPr/>
        </p:nvSpPr>
        <p:spPr>
          <a:xfrm>
            <a:off x="62715" y="657851"/>
            <a:ext cx="34330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</p:spTree>
    <p:extLst>
      <p:ext uri="{BB962C8B-B14F-4D97-AF65-F5344CB8AC3E}">
        <p14:creationId xmlns:p14="http://schemas.microsoft.com/office/powerpoint/2010/main" val="2865442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2D31E8-E2F5-12C0-6CBC-A02527951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E9F8D246-B234-108F-4914-FBF5F4E2E232}"/>
              </a:ext>
            </a:extLst>
          </p:cNvPr>
          <p:cNvSpPr/>
          <p:nvPr/>
        </p:nvSpPr>
        <p:spPr>
          <a:xfrm rot="10800000">
            <a:off x="10876505" y="32758"/>
            <a:ext cx="1315495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6737A0FC-5B58-9E0B-BE4E-7B1F5489DF7F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7027D0E7-4BD1-FD6E-0D9F-368484C5C663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397FBEE6-1F60-ABE5-E60E-40929197F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2DE50783-812F-1D7E-ABB1-7368E863D9EF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838018F3-4D07-F09F-349D-841EDB465973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D317FB6-23A2-279B-1A2E-436B6C37988C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443325A-0AAD-4D9F-DDB1-4DF4AA045FF5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B4FE9F3-F7A3-3366-0F90-53EA2C9CAB6F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C2621C40-13CC-5D9E-3DE8-0DAD11643BCE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926B36EA-7347-3769-4A6F-B0BB58BBC934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BBB122E1-1021-CA11-3346-952AEC898E68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EB2D524C-E34D-548E-3023-563BF6D793B1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5FE3B542-CCC4-ED13-97E6-BC727F868F69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4B3AF93A-7056-785A-61BE-9518EE62FF20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0794B76E-339B-FE50-3BF9-9C809837858E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FBC90F34-C75B-EC87-A811-3A7A1C836EED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59FCB817-C678-3114-BF79-66EAE8293EE5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23E2A5BB-7421-3BC7-432E-BDB5964AE1E0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7A2F6FB4-700B-B64D-286D-380F6E893906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8D5B2298-FA9E-371A-E7DD-22BC4DAB4A39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00F53A25-D357-044E-1A88-769173B3A8B3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6FD498AA-4363-49A1-06DE-60451BCF64E1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6A10DD1E-2D84-A2AE-7E40-6806C27E5ADB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8FDA27AF-9C47-CC68-6D79-FC27CDB685C6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6A43F8BC-03B6-859B-4B4A-08BBC00FDB1F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F24062E1-06AD-6CBC-8B62-3C3B356BE9EA}"/>
              </a:ext>
            </a:extLst>
          </p:cNvPr>
          <p:cNvGrpSpPr/>
          <p:nvPr/>
        </p:nvGrpSpPr>
        <p:grpSpPr>
          <a:xfrm>
            <a:off x="7485250" y="460598"/>
            <a:ext cx="480305" cy="113517"/>
            <a:chOff x="8181416" y="461569"/>
            <a:chExt cx="480305" cy="113517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CE01CDEC-F5BC-872D-5454-C6295A10C3C5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544D70B1-BC0B-5E89-83D6-21783C53A207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6C9CD0EC-23CF-713A-241E-7B72C5C86BDB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FD96B0B6-F6E0-161E-64F2-3B6C31A30311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D630AD54-EE97-4553-8B35-0AF8C619D744}"/>
              </a:ext>
            </a:extLst>
          </p:cNvPr>
          <p:cNvSpPr/>
          <p:nvPr/>
        </p:nvSpPr>
        <p:spPr>
          <a:xfrm>
            <a:off x="9310128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63" name="Elipse 62">
            <a:extLst>
              <a:ext uri="{FF2B5EF4-FFF2-40B4-BE49-F238E27FC236}">
                <a16:creationId xmlns:a16="http://schemas.microsoft.com/office/drawing/2014/main" id="{395D1415-27B5-57B3-FBE3-2153F1DF7010}"/>
              </a:ext>
            </a:extLst>
          </p:cNvPr>
          <p:cNvSpPr/>
          <p:nvPr/>
        </p:nvSpPr>
        <p:spPr>
          <a:xfrm>
            <a:off x="9493522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64" name="Elipse 63">
            <a:extLst>
              <a:ext uri="{FF2B5EF4-FFF2-40B4-BE49-F238E27FC236}">
                <a16:creationId xmlns:a16="http://schemas.microsoft.com/office/drawing/2014/main" id="{A7351D9A-F83A-F6B4-9D2F-D57A31C0EF2D}"/>
              </a:ext>
            </a:extLst>
          </p:cNvPr>
          <p:cNvSpPr/>
          <p:nvPr/>
        </p:nvSpPr>
        <p:spPr>
          <a:xfrm>
            <a:off x="9676916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0F93C60E-D1B8-715D-97FA-BA868E7968E8}"/>
              </a:ext>
            </a:extLst>
          </p:cNvPr>
          <p:cNvSpPr/>
          <p:nvPr/>
        </p:nvSpPr>
        <p:spPr>
          <a:xfrm>
            <a:off x="11005212" y="460598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67" name="Elipse 66">
            <a:extLst>
              <a:ext uri="{FF2B5EF4-FFF2-40B4-BE49-F238E27FC236}">
                <a16:creationId xmlns:a16="http://schemas.microsoft.com/office/drawing/2014/main" id="{D1AF74BB-E585-A39E-0848-8BF2C37D8FFD}"/>
              </a:ext>
            </a:extLst>
          </p:cNvPr>
          <p:cNvSpPr/>
          <p:nvPr/>
        </p:nvSpPr>
        <p:spPr>
          <a:xfrm>
            <a:off x="11188606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75F43B0-02BF-D60C-9A7A-4181A1EA8023}"/>
              </a:ext>
            </a:extLst>
          </p:cNvPr>
          <p:cNvSpPr/>
          <p:nvPr/>
        </p:nvSpPr>
        <p:spPr>
          <a:xfrm>
            <a:off x="3353881" y="996405"/>
            <a:ext cx="8039832" cy="61771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7E8B0764-2D35-22D2-D171-9762CA09D951}"/>
              </a:ext>
            </a:extLst>
          </p:cNvPr>
          <p:cNvSpPr txBox="1"/>
          <p:nvPr/>
        </p:nvSpPr>
        <p:spPr>
          <a:xfrm>
            <a:off x="62715" y="657851"/>
            <a:ext cx="34330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780283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ABE22B-1BF6-9B76-F0E8-18DBC23C8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Superiores Arredondados 3">
            <a:extLst>
              <a:ext uri="{FF2B5EF4-FFF2-40B4-BE49-F238E27FC236}">
                <a16:creationId xmlns:a16="http://schemas.microsoft.com/office/drawing/2014/main" id="{5213D102-2BCC-F6E7-B473-123529BEEC44}"/>
              </a:ext>
            </a:extLst>
          </p:cNvPr>
          <p:cNvSpPr/>
          <p:nvPr/>
        </p:nvSpPr>
        <p:spPr>
          <a:xfrm rot="10800000">
            <a:off x="1415578" y="23518"/>
            <a:ext cx="1184746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132E15"/>
              </a:solidFill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6BAF1103-FB20-9B01-5B09-2F62166EFCEF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BBF6BDB3-CFB2-217D-1B2D-FCAF748E841B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BC8FF6F9-7DCE-6F09-50F4-5D1A54A95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B8A49BD-BBF3-C9F2-126B-F6919905234A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6F033DDA-2933-9B99-70C2-814DADE11041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B7F5D84-B3F3-0AFA-9034-C123FD7C9DC2}"/>
              </a:ext>
            </a:extLst>
          </p:cNvPr>
          <p:cNvSpPr txBox="1"/>
          <p:nvPr/>
        </p:nvSpPr>
        <p:spPr>
          <a:xfrm>
            <a:off x="1405603" y="30913"/>
            <a:ext cx="1235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A90EDE0-EF6A-6F7F-C487-1415B459912A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03ACCF6-A1F5-E453-35C2-D6B9D8E8EC0B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8912EABB-851B-A332-38E8-0F669E92252D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8EFA1963-CF47-4E30-2B66-9430B9E937AC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789CA403-0408-E2AD-B9E9-1BD62322FEBE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538DC334-7F7A-C97B-12B1-43C70189F16A}"/>
              </a:ext>
            </a:extLst>
          </p:cNvPr>
          <p:cNvSpPr/>
          <p:nvPr/>
        </p:nvSpPr>
        <p:spPr>
          <a:xfrm>
            <a:off x="1539225" y="460598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1009C41E-5621-11E3-841E-646E4AF919BC}"/>
              </a:ext>
            </a:extLst>
          </p:cNvPr>
          <p:cNvSpPr/>
          <p:nvPr/>
        </p:nvSpPr>
        <p:spPr>
          <a:xfrm>
            <a:off x="1724374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D8773B9E-3DD2-75BF-699A-1551ED9BCEEF}"/>
              </a:ext>
            </a:extLst>
          </p:cNvPr>
          <p:cNvSpPr/>
          <p:nvPr/>
        </p:nvSpPr>
        <p:spPr>
          <a:xfrm>
            <a:off x="1909523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AB376558-CD47-6154-BF27-9041629A0855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39984A7B-DE08-E007-7102-C6C9F84AC7C7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7C7A31A3-21A0-7E5D-6DAA-27CDAE0F0427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C2061064-701A-98EB-2CA9-C833E27FFAE8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AF3FEF0F-4CAA-1C1B-C90E-F57B01449166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225437C2-E87C-D78B-BB92-D88F38716386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C79C6DF7-EB78-FC22-5E95-AB70A9D554D6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AF0423E1-CBFB-C4D3-8F31-115D63146DEF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D210B42A-D37C-1151-0EA6-434048BC60C1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25276910-4A05-C854-27E6-4324A8A471C8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C7457777-A368-9034-1506-DDA1BDB383BE}"/>
              </a:ext>
            </a:extLst>
          </p:cNvPr>
          <p:cNvGrpSpPr/>
          <p:nvPr/>
        </p:nvGrpSpPr>
        <p:grpSpPr>
          <a:xfrm>
            <a:off x="7485250" y="460598"/>
            <a:ext cx="480305" cy="113517"/>
            <a:chOff x="8181416" y="461569"/>
            <a:chExt cx="480305" cy="113517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FD621749-9B63-F6F1-4256-EC46B86A7075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1FBB5318-D50D-54B9-18E3-B30879DCDBFF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364ADCA6-EB95-8785-41D9-DD7E93F0878B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5858A463-4F24-F440-9A1C-8C6DA917D485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969088DF-CE50-C187-2AB8-F582290E133B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047F6348-05BE-9A00-8281-E7625828E850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33F0C1DE-D238-7F91-E8E4-8DE42E2D732A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5B359AA2-3660-E974-0EA1-4DBDF4CBE10C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5451A8A3-343F-2B61-E63D-87E522ECEB81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F3F13AFC-E229-1EEF-4281-AE5E6E2F7B76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94E01972-7CEA-A567-05ED-EE1B5C9EC7E0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5" name="Retângulo 4">
            <a:extLst>
              <a:ext uri="{FF2B5EF4-FFF2-40B4-BE49-F238E27FC236}">
                <a16:creationId xmlns:a16="http://schemas.microsoft.com/office/drawing/2014/main" id="{1A44B241-D947-9B36-55EA-3F5C0343F1CA}"/>
              </a:ext>
            </a:extLst>
          </p:cNvPr>
          <p:cNvSpPr/>
          <p:nvPr/>
        </p:nvSpPr>
        <p:spPr>
          <a:xfrm>
            <a:off x="3282348" y="1012456"/>
            <a:ext cx="8111366" cy="45719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32D7B9A-F827-59BB-F355-5D9D54A0F72A}"/>
              </a:ext>
            </a:extLst>
          </p:cNvPr>
          <p:cNvSpPr txBox="1"/>
          <p:nvPr/>
        </p:nvSpPr>
        <p:spPr>
          <a:xfrm>
            <a:off x="62716" y="657851"/>
            <a:ext cx="3219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B63C44B-017F-ACAC-75BF-FA28A5F908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62" b="98178" l="8730" r="89683">
                        <a14:foregroundMark x1="67725" y1="9339" x2="51852" y2="8656"/>
                        <a14:foregroundMark x1="56085" y1="9339" x2="72487" y2="7517"/>
                        <a14:foregroundMark x1="72487" y1="7517" x2="74339" y2="7745"/>
                        <a14:foregroundMark x1="25397" y1="92255" x2="34656" y2="91344"/>
                        <a14:foregroundMark x1="26984" y1="95900" x2="26984" y2="98405"/>
                        <a14:foregroundMark x1="8995" y1="21412" x2="9259" y2="20501"/>
                        <a14:foregroundMark x1="9788" y1="19134" x2="9524" y2="16856"/>
                        <a14:foregroundMark x1="8995" y1="17995" x2="8730" y2="17540"/>
                        <a14:backgroundMark x1="79894" y1="5467" x2="92063" y2="6834"/>
                        <a14:backgroundMark x1="74339" y1="35308" x2="73810" y2="34852"/>
                        <a14:backgroundMark x1="16667" y1="30524" x2="16667" y2="30524"/>
                        <a14:backgroundMark x1="16402" y1="30068" x2="16402" y2="300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44504" y="1629492"/>
            <a:ext cx="3725070" cy="432565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FC85319-5CCA-AE65-DB2F-6E13585443FA}"/>
              </a:ext>
            </a:extLst>
          </p:cNvPr>
          <p:cNvSpPr txBox="1"/>
          <p:nvPr/>
        </p:nvSpPr>
        <p:spPr>
          <a:xfrm>
            <a:off x="7505216" y="5845544"/>
            <a:ext cx="4343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Modelo Real da Plataforma de Stewart IFSP</a:t>
            </a:r>
          </a:p>
          <a:p>
            <a:pPr algn="ctr"/>
            <a:r>
              <a:rPr lang="pt-BR" sz="1400" dirty="0"/>
              <a:t>Fonte: Gonçalves (2023)</a:t>
            </a:r>
          </a:p>
          <a:p>
            <a:endParaRPr lang="pt-BR" sz="1400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6196502-CFB3-76BD-3AA6-E66304C58EC9}"/>
              </a:ext>
            </a:extLst>
          </p:cNvPr>
          <p:cNvSpPr txBox="1"/>
          <p:nvPr/>
        </p:nvSpPr>
        <p:spPr>
          <a:xfrm>
            <a:off x="393091" y="2495186"/>
            <a:ext cx="68294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rgbClr val="132E15"/>
                </a:solidFill>
              </a:rPr>
              <a:t>Este trabalho apresenta o </a:t>
            </a:r>
            <a:r>
              <a:rPr lang="pt-BR" b="1" dirty="0">
                <a:solidFill>
                  <a:srgbClr val="132E15"/>
                </a:solidFill>
              </a:rPr>
              <a:t>desenvolvimento de um sistema de controle dedicado</a:t>
            </a:r>
            <a:r>
              <a:rPr lang="pt-BR" dirty="0">
                <a:solidFill>
                  <a:srgbClr val="132E15"/>
                </a:solidFill>
              </a:rPr>
              <a:t> para uma </a:t>
            </a:r>
            <a:r>
              <a:rPr lang="pt-BR" b="1" dirty="0">
                <a:solidFill>
                  <a:srgbClr val="132E15"/>
                </a:solidFill>
              </a:rPr>
              <a:t>plataforma de Stewart</a:t>
            </a:r>
            <a:r>
              <a:rPr lang="pt-BR" dirty="0">
                <a:solidFill>
                  <a:srgbClr val="132E15"/>
                </a:solidFill>
              </a:rPr>
              <a:t> já existente.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C4C6803E-8F5D-0B3F-74B3-C4E1F0A8A8F2}"/>
              </a:ext>
            </a:extLst>
          </p:cNvPr>
          <p:cNvSpPr/>
          <p:nvPr/>
        </p:nvSpPr>
        <p:spPr>
          <a:xfrm rot="16200000" flipV="1">
            <a:off x="159834" y="2774740"/>
            <a:ext cx="435483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DCD4186-93C3-7701-D52E-6F8D682C7C7D}"/>
              </a:ext>
            </a:extLst>
          </p:cNvPr>
          <p:cNvSpPr txBox="1"/>
          <p:nvPr/>
        </p:nvSpPr>
        <p:spPr>
          <a:xfrm>
            <a:off x="463501" y="3952478"/>
            <a:ext cx="68294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/>
              <a:t>A proposta do projeto é de </a:t>
            </a:r>
            <a:r>
              <a:rPr lang="pt-BR" b="1" dirty="0"/>
              <a:t>restaurar e modernizar a plataforma</a:t>
            </a:r>
            <a:r>
              <a:rPr lang="pt-BR" dirty="0"/>
              <a:t>, tornando-a uma ferramenta de ensino e pesquisa mais eficiente e acessível.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70FB52EB-D5CA-52C5-F445-8CD03832F915}"/>
              </a:ext>
            </a:extLst>
          </p:cNvPr>
          <p:cNvSpPr/>
          <p:nvPr/>
        </p:nvSpPr>
        <p:spPr>
          <a:xfrm rot="16200000" flipV="1">
            <a:off x="-1999" y="4349011"/>
            <a:ext cx="744457" cy="457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0B5056AF-A8F0-3C16-A78D-3FE5E1B559E0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7D45F310-2DAD-52C9-D3A2-64F78AB9C97A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7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45EEAF-6133-1334-0F38-2A1C4578A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01A23CF4-BA10-0D9B-CE81-DC4F8F619280}"/>
              </a:ext>
            </a:extLst>
          </p:cNvPr>
          <p:cNvSpPr/>
          <p:nvPr/>
        </p:nvSpPr>
        <p:spPr>
          <a:xfrm rot="10800000">
            <a:off x="10876505" y="32758"/>
            <a:ext cx="1315495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A2B675A4-2CA8-6806-962C-0486921ED3F2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617665F0-6D8B-82E3-3F9F-13FBF3F77EF7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CD815387-AA62-F141-839C-811C5DD59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A361420-A282-6AE9-25FC-CB77D8EE807C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3432E77D-28FC-1A71-71A8-491AB1878D9A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AA1716C-F384-F973-DE92-F15114E34D0E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9D3AB7F-A154-7AB4-7851-4C36CF635AF8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334CABF-A9A3-97BF-8532-317F7AA3BA2A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F7658AD8-173B-2C92-0E4C-03E813D67256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FC56EEE7-020E-6DDC-B1EF-D06704D5B941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32AA716C-F730-3493-921C-26C8BD7B7667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9191C570-5E8D-6B10-B6A9-E4264FB93832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D4A769D8-1C08-D2C9-4731-68FEB51E0D5B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57F671D1-E781-9019-0B0E-4C0EEC1F1A63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8B0893C3-6925-3EDD-05E5-60282BF9C251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B56E8897-D02A-302C-F88B-647416A731D5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3F868F0F-14F5-B20F-5A2D-C28C7CFE7A2F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802F6C70-7E25-B3BE-084B-C997A659EDE4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CEAFC485-BD70-56DA-8977-6B18D97B64E8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72DC9D8D-27D0-0587-C244-458F329E18F9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CBB42F9A-A8DB-1B40-A114-B14C71F90818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3AA6CE3A-ECC2-546D-20DF-4FCDE562E77D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ED48F6D3-A882-40A7-12C7-DD2C70EFD07C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092D4037-9356-E6EF-A075-C0A49A25A0B4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06E72979-947B-9DA2-0C91-1AF095A6F3A2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489E4CD8-232E-248D-AD83-3984C4EA5AEF}"/>
              </a:ext>
            </a:extLst>
          </p:cNvPr>
          <p:cNvGrpSpPr/>
          <p:nvPr/>
        </p:nvGrpSpPr>
        <p:grpSpPr>
          <a:xfrm>
            <a:off x="7485250" y="460598"/>
            <a:ext cx="480305" cy="113517"/>
            <a:chOff x="8181416" y="461569"/>
            <a:chExt cx="480305" cy="113517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868F4767-12A8-B4CC-866B-0F7ED148A103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19DB9E97-DE37-38C9-E315-355FCFD298E7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04F10C33-366A-EA9A-BE57-A572669AB928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4F302811-ECD4-D0B3-5CEA-47E66A472908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7117CACA-E466-7B7A-D10A-5F5796DAF935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0B02EE16-2EC2-15AD-A9E3-B99FDAFCE7E2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43C4DC49-A48A-C03F-B005-8D1D590BB056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5BF81354-75AE-1C79-46D6-30B111A0E264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66" name="Elipse 65">
            <a:extLst>
              <a:ext uri="{FF2B5EF4-FFF2-40B4-BE49-F238E27FC236}">
                <a16:creationId xmlns:a16="http://schemas.microsoft.com/office/drawing/2014/main" id="{DB9F6AEA-A816-3CF8-00B4-939A22CC1CFD}"/>
              </a:ext>
            </a:extLst>
          </p:cNvPr>
          <p:cNvSpPr/>
          <p:nvPr/>
        </p:nvSpPr>
        <p:spPr>
          <a:xfrm>
            <a:off x="11005212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67" name="Elipse 66">
            <a:extLst>
              <a:ext uri="{FF2B5EF4-FFF2-40B4-BE49-F238E27FC236}">
                <a16:creationId xmlns:a16="http://schemas.microsoft.com/office/drawing/2014/main" id="{C4345003-939E-6AC3-7FF0-A18B7C086FF7}"/>
              </a:ext>
            </a:extLst>
          </p:cNvPr>
          <p:cNvSpPr/>
          <p:nvPr/>
        </p:nvSpPr>
        <p:spPr>
          <a:xfrm>
            <a:off x="11188606" y="460598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DE33CF7-BB17-3EA2-1D3F-F2C052F07398}"/>
              </a:ext>
            </a:extLst>
          </p:cNvPr>
          <p:cNvSpPr/>
          <p:nvPr/>
        </p:nvSpPr>
        <p:spPr>
          <a:xfrm>
            <a:off x="3353881" y="1011794"/>
            <a:ext cx="8039832" cy="46382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51E806A0-AB09-294C-952B-EB1D872E84C4}"/>
              </a:ext>
            </a:extLst>
          </p:cNvPr>
          <p:cNvSpPr txBox="1"/>
          <p:nvPr/>
        </p:nvSpPr>
        <p:spPr>
          <a:xfrm>
            <a:off x="62715" y="657851"/>
            <a:ext cx="34330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2204374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53AD3A-3E19-9920-4E1C-B989E1F6A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66E4CB88-F60E-BAB8-0E40-1BC740B20DEC}"/>
              </a:ext>
            </a:extLst>
          </p:cNvPr>
          <p:cNvSpPr/>
          <p:nvPr/>
        </p:nvSpPr>
        <p:spPr>
          <a:xfrm rot="10800000">
            <a:off x="1415578" y="23518"/>
            <a:ext cx="1184746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08B4BAF6-E238-C6B5-2094-51BC80739C3B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0DCF6DE2-CB7F-8060-0ABB-1748617A376B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7CF2D683-9319-4CC1-F5FE-ED1D1453F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17AC372E-63FB-0D05-ED1D-AEABF0B365EF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8DD1FA81-27DF-268A-631E-BEA656906361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7AE9778-3D0C-728F-B839-13E43CAFFE20}"/>
              </a:ext>
            </a:extLst>
          </p:cNvPr>
          <p:cNvSpPr txBox="1"/>
          <p:nvPr/>
        </p:nvSpPr>
        <p:spPr>
          <a:xfrm>
            <a:off x="1405959" y="3253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30EE868-2849-991A-396C-1764C9DBA85D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57C68AC7-6C4C-3BD2-F680-AD61D919124A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CA195B6F-C838-A4FF-4208-F7A90EC1AB24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DBC012C1-86A1-66CA-599C-8FBB8C2DA957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F8ACC367-4183-D4EA-B029-87B3B9B5B102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469ED51A-5C45-6022-076B-B6627F0193AE}"/>
              </a:ext>
            </a:extLst>
          </p:cNvPr>
          <p:cNvSpPr/>
          <p:nvPr/>
        </p:nvSpPr>
        <p:spPr>
          <a:xfrm>
            <a:off x="1539225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470C30B0-8760-CD0B-8038-4F3694A41487}"/>
              </a:ext>
            </a:extLst>
          </p:cNvPr>
          <p:cNvSpPr/>
          <p:nvPr/>
        </p:nvSpPr>
        <p:spPr>
          <a:xfrm>
            <a:off x="1724374" y="460598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D5112713-C94C-B415-D82C-EAD57C95FCBB}"/>
              </a:ext>
            </a:extLst>
          </p:cNvPr>
          <p:cNvSpPr/>
          <p:nvPr/>
        </p:nvSpPr>
        <p:spPr>
          <a:xfrm>
            <a:off x="1909523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D293BF84-5287-484E-43D2-892A923F425E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4E1168A6-4FCB-42A0-3A4B-CAB4B8F07C78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50E78DA3-99EC-5338-87F6-A1B400691E1D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8D8EC2C0-91CA-4251-6688-E557965A3915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E10311EF-5418-C423-4D1E-9E0B4DEA56B3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41AF10EF-0D58-23B1-4E6C-1F92752E1992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8E5C80ED-E913-3C02-FC64-69DBF1559A2B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875E0F2B-0E30-3B5E-D2BD-78700ECAF2EA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BE826A31-736E-D628-7180-05C034DF591D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07468F56-CCC5-3153-8927-C271598DEC19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294F7D7E-FF15-8135-98DA-14E3BB843450}"/>
              </a:ext>
            </a:extLst>
          </p:cNvPr>
          <p:cNvGrpSpPr/>
          <p:nvPr/>
        </p:nvGrpSpPr>
        <p:grpSpPr>
          <a:xfrm>
            <a:off x="7485250" y="460598"/>
            <a:ext cx="480305" cy="113517"/>
            <a:chOff x="8181416" y="461569"/>
            <a:chExt cx="480305" cy="113517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F2F078D0-4707-1765-EB74-1684E7022535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123C04BD-F115-7027-FF47-23F8A2BEE330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D4EB768F-3A93-477E-0A87-F5C61D4E24CE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FF7040AA-855B-3B67-0CD6-610238D7B9A0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C536A94F-DA2D-A248-E5F1-8E954D013DB8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01478C8F-5439-A28D-FEB4-22DCB601BAFB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7A8FE3DB-149A-8E82-DF8D-3EAA9B67692C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93335DFA-B798-BA36-B941-AE6AF8E58242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081419AB-216F-4DC1-042B-00C187AD672C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6291364F-EC8B-FF7E-96A9-4DC5CBE2CE72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F7870F7E-22F5-FAA8-D81C-F54D6BCB8EE9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5" name="Retângulo 4">
            <a:extLst>
              <a:ext uri="{FF2B5EF4-FFF2-40B4-BE49-F238E27FC236}">
                <a16:creationId xmlns:a16="http://schemas.microsoft.com/office/drawing/2014/main" id="{E2B77B77-9BD4-A4DF-812A-26C8BF8D7A87}"/>
              </a:ext>
            </a:extLst>
          </p:cNvPr>
          <p:cNvSpPr/>
          <p:nvPr/>
        </p:nvSpPr>
        <p:spPr>
          <a:xfrm>
            <a:off x="2600324" y="1011794"/>
            <a:ext cx="8793390" cy="46381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DE08FD1-A7BC-5BF8-9475-4CA5500DB6B2}"/>
              </a:ext>
            </a:extLst>
          </p:cNvPr>
          <p:cNvSpPr txBox="1"/>
          <p:nvPr/>
        </p:nvSpPr>
        <p:spPr>
          <a:xfrm>
            <a:off x="62716" y="657851"/>
            <a:ext cx="3219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Contexto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013F9C5-A67B-BAA2-E0B1-C2D84E537FED}"/>
              </a:ext>
            </a:extLst>
          </p:cNvPr>
          <p:cNvSpPr txBox="1"/>
          <p:nvPr/>
        </p:nvSpPr>
        <p:spPr>
          <a:xfrm>
            <a:off x="393091" y="2495186"/>
            <a:ext cx="68294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/>
              <a:t>A Plataforma de Stewart é </a:t>
            </a:r>
            <a:r>
              <a:rPr lang="pt-BR" b="1" dirty="0"/>
              <a:t>pouco utilizada em atividades acadêmicas</a:t>
            </a:r>
            <a:r>
              <a:rPr lang="pt-BR" dirty="0"/>
              <a:t> devido a </a:t>
            </a:r>
            <a:r>
              <a:rPr lang="pt-BR" b="1" dirty="0"/>
              <a:t>limitações técnicas </a:t>
            </a:r>
            <a:r>
              <a:rPr lang="pt-BR" dirty="0"/>
              <a:t>que reduzem seu potencial didático e operacional.</a:t>
            </a:r>
            <a:endParaRPr lang="pt-BR" dirty="0">
              <a:solidFill>
                <a:srgbClr val="132E15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6A122E2-8640-69E9-81DF-7983A1E4CDE2}"/>
              </a:ext>
            </a:extLst>
          </p:cNvPr>
          <p:cNvSpPr/>
          <p:nvPr/>
        </p:nvSpPr>
        <p:spPr>
          <a:xfrm rot="16200000" flipV="1">
            <a:off x="-41756" y="2976326"/>
            <a:ext cx="838659" cy="457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07E9490-DB74-A149-3938-0B3258D101A3}"/>
              </a:ext>
            </a:extLst>
          </p:cNvPr>
          <p:cNvSpPr txBox="1"/>
          <p:nvPr/>
        </p:nvSpPr>
        <p:spPr>
          <a:xfrm>
            <a:off x="463501" y="3952478"/>
            <a:ext cx="68294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/>
              <a:t>O projeto propõe </a:t>
            </a:r>
            <a:r>
              <a:rPr lang="pt-BR" b="1" dirty="0"/>
              <a:t>superar essas restrições</a:t>
            </a:r>
            <a:r>
              <a:rPr lang="pt-BR" dirty="0"/>
              <a:t> por meio do desenvolvimento de um </a:t>
            </a:r>
            <a:r>
              <a:rPr lang="pt-BR" b="1" dirty="0"/>
              <a:t>sistema de controle dedicado</a:t>
            </a:r>
            <a:r>
              <a:rPr lang="pt-BR" dirty="0"/>
              <a:t>, composto por </a:t>
            </a:r>
            <a:r>
              <a:rPr lang="pt-BR" b="1" dirty="0"/>
              <a:t>hardware compatível </a:t>
            </a:r>
            <a:r>
              <a:rPr lang="pt-BR" dirty="0"/>
              <a:t>com as demandas da aplicação e uma </a:t>
            </a:r>
            <a:r>
              <a:rPr lang="pt-BR" b="1" dirty="0"/>
              <a:t>interface gráfica </a:t>
            </a:r>
            <a:r>
              <a:rPr lang="pt-BR" dirty="0"/>
              <a:t>intuitiva para </a:t>
            </a:r>
            <a:r>
              <a:rPr lang="pt-BR" b="1" dirty="0"/>
              <a:t>operação e monitoramento</a:t>
            </a:r>
            <a:r>
              <a:rPr lang="pt-BR" dirty="0"/>
              <a:t>. 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ABF6C6E-92DD-C140-9BA3-896E25544C44}"/>
              </a:ext>
            </a:extLst>
          </p:cNvPr>
          <p:cNvSpPr/>
          <p:nvPr/>
        </p:nvSpPr>
        <p:spPr>
          <a:xfrm rot="16200000" flipV="1">
            <a:off x="-158838" y="4505849"/>
            <a:ext cx="1058135" cy="457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956248C6-3E32-63B3-EFFC-CB201B89ACF7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2FF6B3B3-C69B-3940-6CF9-851E70BB7962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653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08F1E0-4956-0394-67BA-5DA1BD52C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17AD4445-1133-5945-7548-5AB94AA1A233}"/>
              </a:ext>
            </a:extLst>
          </p:cNvPr>
          <p:cNvSpPr/>
          <p:nvPr/>
        </p:nvSpPr>
        <p:spPr>
          <a:xfrm rot="10800000">
            <a:off x="1415578" y="23518"/>
            <a:ext cx="1184746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EFC0A478-C798-79F0-10E4-5C58F8FE3F90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98751371-13F5-2052-B1EC-72E4C2EA9193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6229C0F8-1163-87FF-F14D-EBE369577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0E42BBED-C25A-5009-CB8D-C82D627F859B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DDA680D7-823B-8590-03D2-7884CFA9B683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2FE7E55-8A9D-BF95-8816-FC7B4258FF92}"/>
              </a:ext>
            </a:extLst>
          </p:cNvPr>
          <p:cNvSpPr txBox="1"/>
          <p:nvPr/>
        </p:nvSpPr>
        <p:spPr>
          <a:xfrm>
            <a:off x="1405959" y="3253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75AA8DC-2222-6562-41CA-46C261CE86FA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7AEBC04-C91A-9C12-63A8-7E07A3B3242D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1A5E0DD1-E403-D422-C94B-22A2338765CE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683B94D3-31B6-6C4C-688E-6C368730C2BB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705F1B37-0164-02EF-B8EE-FCBE46D3B924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E6DE09F2-0BAA-A9DC-A8B6-0C698FD6FB6B}"/>
              </a:ext>
            </a:extLst>
          </p:cNvPr>
          <p:cNvSpPr/>
          <p:nvPr/>
        </p:nvSpPr>
        <p:spPr>
          <a:xfrm>
            <a:off x="1539225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2B4BDD33-A779-AE18-D070-C7A5D5453C45}"/>
              </a:ext>
            </a:extLst>
          </p:cNvPr>
          <p:cNvSpPr/>
          <p:nvPr/>
        </p:nvSpPr>
        <p:spPr>
          <a:xfrm>
            <a:off x="1724374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2A2EEEC0-188A-148E-E272-F363F1B54E40}"/>
              </a:ext>
            </a:extLst>
          </p:cNvPr>
          <p:cNvSpPr/>
          <p:nvPr/>
        </p:nvSpPr>
        <p:spPr>
          <a:xfrm>
            <a:off x="1909523" y="460598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28E55325-541A-632D-9D45-3034964C7EB4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4B9F552E-268F-364F-7A4A-8DC721E9E44C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CD34738F-F475-389E-13D3-EF2A3A9FD69A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082AD28B-F8A3-CB0D-3C73-1F1DA02E2717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E1F811FD-5459-2429-C0E8-894E73E019A3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19CF394C-D435-71A2-26C5-EF30825823AD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22728CCA-3AB4-0C0F-A9C9-03F9929DC0E6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7838B5B9-3D69-DB65-2B30-5AA4EDCCF037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260176B8-2E84-BB76-8DA5-F96DF1832CFE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DCDF567-677D-3A01-2B42-1F3D96BB75C5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0C47CF2D-0D59-63DF-E651-F99796BAC9BD}"/>
              </a:ext>
            </a:extLst>
          </p:cNvPr>
          <p:cNvGrpSpPr/>
          <p:nvPr/>
        </p:nvGrpSpPr>
        <p:grpSpPr>
          <a:xfrm>
            <a:off x="7485250" y="460598"/>
            <a:ext cx="480305" cy="113517"/>
            <a:chOff x="8181416" y="461569"/>
            <a:chExt cx="480305" cy="113517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446C044C-A15F-F3BB-36C2-193C8D76E4D6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A5545DCF-12A1-BD94-3DDF-82DCD923F023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6F005DE9-BC36-B365-CE10-AAFC7F645C87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30E57821-400B-D115-4E57-F1287155B854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66DE9C7B-3C39-E69C-F166-7276AEAB0D19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AD2E4DD4-A782-B3A2-14F0-40914EAC850B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FA211E73-AC14-4549-400F-A40A2CFD68BB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722F8B56-5087-FD18-2F2B-57309BBE0DA4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6021808C-CA1A-C969-CDC1-63C94D706F58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F3CD2A0E-0D70-6E64-603A-84ED97E4E1CA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4132B47E-F937-C39D-2A95-1239314A33DF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5" name="Retângulo 4">
            <a:extLst>
              <a:ext uri="{FF2B5EF4-FFF2-40B4-BE49-F238E27FC236}">
                <a16:creationId xmlns:a16="http://schemas.microsoft.com/office/drawing/2014/main" id="{1D0A7D37-E015-0A3A-5CCA-2A5D8F0BB9CA}"/>
              </a:ext>
            </a:extLst>
          </p:cNvPr>
          <p:cNvSpPr/>
          <p:nvPr/>
        </p:nvSpPr>
        <p:spPr>
          <a:xfrm>
            <a:off x="3282348" y="1012456"/>
            <a:ext cx="8111366" cy="45719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AB2D31F-0000-24C5-2CD7-A2F034920049}"/>
              </a:ext>
            </a:extLst>
          </p:cNvPr>
          <p:cNvSpPr txBox="1"/>
          <p:nvPr/>
        </p:nvSpPr>
        <p:spPr>
          <a:xfrm>
            <a:off x="62716" y="657851"/>
            <a:ext cx="3219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C23B7C2-580E-4A44-9BE1-F237B9D05FF4}"/>
              </a:ext>
            </a:extLst>
          </p:cNvPr>
          <p:cNvSpPr txBox="1"/>
          <p:nvPr/>
        </p:nvSpPr>
        <p:spPr>
          <a:xfrm>
            <a:off x="4151086" y="4397829"/>
            <a:ext cx="126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contexto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B984DAB7-089C-B410-4CFC-568A7E6E4F81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70C75594-F501-0199-7269-9269EAC5A77C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225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4EB3FC-FAEB-7E50-BA60-3FE0B27AB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Superiores Arredondados 3">
            <a:extLst>
              <a:ext uri="{FF2B5EF4-FFF2-40B4-BE49-F238E27FC236}">
                <a16:creationId xmlns:a16="http://schemas.microsoft.com/office/drawing/2014/main" id="{5FFFE48E-BD5D-C2E9-C16E-879123B3E21C}"/>
              </a:ext>
            </a:extLst>
          </p:cNvPr>
          <p:cNvSpPr/>
          <p:nvPr/>
        </p:nvSpPr>
        <p:spPr>
          <a:xfrm rot="10800000">
            <a:off x="3010525" y="32758"/>
            <a:ext cx="1053500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6E54B71E-DD6E-FED6-176B-ABE8B1269954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9F974C54-4642-0998-AADF-A61D48F3827D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2F9F6696-D00A-9AE9-055E-D741D0F44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96127459-9D5B-AF29-F453-1BC6295F87A5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1E82EA58-A131-B534-BD16-5F609C3AED56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7AD0964-ED76-0004-5525-96B755B5E0E7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7E76E21-1A95-8BEC-AC8F-31F82FDCBE88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DA5B4E6-B335-6BAD-DF38-EB7F99848D2A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D16D1DE9-4EF2-0896-475F-2ADDC7615D7F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F0BED834-085D-F749-BAE8-3EAF8C54FBDD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5ABA973F-2DE7-CFBC-DAFC-7F9FDDC72454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74C86E27-5C4A-08B8-0C8D-4012F94BE8A5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DB92DDAF-C156-4034-E224-67A7A370D74D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2E1EBCD3-2CA4-A2BE-809D-D45A7F2F4A7C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7DC976DB-81E4-8201-9A2B-F87216D9604C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21" name="Elipse 20">
            <a:extLst>
              <a:ext uri="{FF2B5EF4-FFF2-40B4-BE49-F238E27FC236}">
                <a16:creationId xmlns:a16="http://schemas.microsoft.com/office/drawing/2014/main" id="{61D74835-40CB-5443-984B-1A009B7532B9}"/>
              </a:ext>
            </a:extLst>
          </p:cNvPr>
          <p:cNvSpPr/>
          <p:nvPr/>
        </p:nvSpPr>
        <p:spPr>
          <a:xfrm>
            <a:off x="3170487" y="460598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1C0E4BFC-7EF8-3A72-A43F-B53B249BFCA3}"/>
              </a:ext>
            </a:extLst>
          </p:cNvPr>
          <p:cNvSpPr/>
          <p:nvPr/>
        </p:nvSpPr>
        <p:spPr>
          <a:xfrm>
            <a:off x="3353881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A9869403-241B-9889-2B1D-C7D74D21227D}"/>
              </a:ext>
            </a:extLst>
          </p:cNvPr>
          <p:cNvSpPr/>
          <p:nvPr/>
        </p:nvSpPr>
        <p:spPr>
          <a:xfrm>
            <a:off x="3537275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C986CCF8-BBC2-D9DA-13BA-5C362CDC1DF6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BEC5AAAB-6E4C-AA4A-B815-D6C055192EBF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E7C922E7-8413-7764-478E-EB4DCD51C59E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0DECD2C1-334F-FEF3-4722-66AD3187CE97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D9494204-9587-2B4E-83C7-CFDC26C49D4A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C05DB8F8-D026-5A84-BA1D-8C40089CD12A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820B31D6-4D01-95FF-DE2A-6F9B8504DE61}"/>
              </a:ext>
            </a:extLst>
          </p:cNvPr>
          <p:cNvGrpSpPr/>
          <p:nvPr/>
        </p:nvGrpSpPr>
        <p:grpSpPr>
          <a:xfrm>
            <a:off x="7485250" y="460598"/>
            <a:ext cx="480305" cy="113517"/>
            <a:chOff x="8181416" y="461569"/>
            <a:chExt cx="480305" cy="113517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BC6B9569-119C-1DAC-AF99-EF50F71FB3F1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9885225D-AE6B-E8A4-6B0C-BDB460766A5C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EE6D93B0-145B-CCB0-EC6C-92739A1AFDB5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A40C2C89-4B8E-A9FE-8A1B-5806DC01D02C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D27F76BC-60A4-7776-EE9B-98C8F6236919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158BCCEC-590E-AE70-615E-089B22B4D8CC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C24915B1-2531-1FD0-A3FF-9AC50ACF76CC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BDB61079-D9C1-8F7B-506D-98D1A32F43DB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640C8783-FA02-B481-7A39-80F007694C75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7479F720-C393-2C68-4C3F-1BF52A487BEF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35C5ED79-0B92-06AC-E116-0BF4A149962A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5" name="Retângulo 4">
            <a:extLst>
              <a:ext uri="{FF2B5EF4-FFF2-40B4-BE49-F238E27FC236}">
                <a16:creationId xmlns:a16="http://schemas.microsoft.com/office/drawing/2014/main" id="{0CAE6B5D-E165-E3DF-727B-75DC42236904}"/>
              </a:ext>
            </a:extLst>
          </p:cNvPr>
          <p:cNvSpPr/>
          <p:nvPr/>
        </p:nvSpPr>
        <p:spPr>
          <a:xfrm>
            <a:off x="4038001" y="1011794"/>
            <a:ext cx="7355713" cy="46381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2ECA66A-865A-98C1-BEF2-AC6882B42EE9}"/>
              </a:ext>
            </a:extLst>
          </p:cNvPr>
          <p:cNvSpPr txBox="1"/>
          <p:nvPr/>
        </p:nvSpPr>
        <p:spPr>
          <a:xfrm>
            <a:off x="62716" y="657851"/>
            <a:ext cx="4280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 Geral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6C6333D0-1EE0-AEBA-73BE-CE952510DB77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B39E7BB-6C6F-8E07-9419-0364FB53F822}"/>
              </a:ext>
            </a:extLst>
          </p:cNvPr>
          <p:cNvSpPr txBox="1"/>
          <p:nvPr/>
        </p:nvSpPr>
        <p:spPr>
          <a:xfrm>
            <a:off x="393092" y="2495186"/>
            <a:ext cx="499254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dirty="0"/>
              <a:t>Desenvolver e validar um sistema de controle dedicado para a plataforma de Stewart do IFSP  Campus São José dos Campos</a:t>
            </a:r>
            <a:r>
              <a:rPr lang="pt-BR" dirty="0"/>
              <a:t>,</a:t>
            </a:r>
            <a:br>
              <a:rPr lang="pt-BR" dirty="0"/>
            </a:br>
            <a:r>
              <a:rPr lang="pt-BR" dirty="0"/>
              <a:t>compreendendo e adaptando o </a:t>
            </a:r>
            <a:r>
              <a:rPr lang="pt-BR" b="1" dirty="0"/>
              <a:t>hardware controlador existente</a:t>
            </a:r>
            <a:r>
              <a:rPr lang="pt-BR" dirty="0"/>
              <a:t> e desenvolvendo uma </a:t>
            </a:r>
            <a:r>
              <a:rPr lang="pt-BR" b="1" dirty="0"/>
              <a:t>interface gráfica (HMI)</a:t>
            </a:r>
            <a:r>
              <a:rPr lang="pt-BR" dirty="0"/>
              <a:t> para operação e monitoramento.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17BC19B-3EC5-530D-D22E-E4694D7488AC}"/>
              </a:ext>
            </a:extLst>
          </p:cNvPr>
          <p:cNvSpPr/>
          <p:nvPr/>
        </p:nvSpPr>
        <p:spPr>
          <a:xfrm rot="16200000" flipV="1">
            <a:off x="-548650" y="3483217"/>
            <a:ext cx="1852445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pic>
        <p:nvPicPr>
          <p:cNvPr id="14" name="Imagem 13" descr="Interface gráfica do usuário, Diagrama&#10;&#10;O conteúdo gerado por IA pode estar incorreto.">
            <a:extLst>
              <a:ext uri="{FF2B5EF4-FFF2-40B4-BE49-F238E27FC236}">
                <a16:creationId xmlns:a16="http://schemas.microsoft.com/office/drawing/2014/main" id="{1179D87C-B4C2-8577-7C30-AD365D90D8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016" y="1721787"/>
            <a:ext cx="6424937" cy="3854962"/>
          </a:xfrm>
          <a:prstGeom prst="rect">
            <a:avLst/>
          </a:prstGeom>
        </p:spPr>
      </p:pic>
      <p:sp>
        <p:nvSpPr>
          <p:cNvPr id="22" name="Elipse 21">
            <a:extLst>
              <a:ext uri="{FF2B5EF4-FFF2-40B4-BE49-F238E27FC236}">
                <a16:creationId xmlns:a16="http://schemas.microsoft.com/office/drawing/2014/main" id="{0784FF9A-72F9-E6BB-2417-B1D9E3BAD6DD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BF78CC7A-2EFC-CB69-C116-C70F37C19386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529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F3C6EA-4838-3AD1-0A3F-CBC969631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2FBF386F-3505-96D9-DEA1-E14283A1D162}"/>
              </a:ext>
            </a:extLst>
          </p:cNvPr>
          <p:cNvSpPr/>
          <p:nvPr/>
        </p:nvSpPr>
        <p:spPr>
          <a:xfrm rot="10800000">
            <a:off x="3010525" y="32758"/>
            <a:ext cx="1053500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1EF3A3B4-5E1A-FA3B-A3D2-88279F5598CB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BD32FB06-50CC-FE1A-4EDE-4F9C36E68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3B1B290C-D85A-CEB7-09CE-573A3F5CD78C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2399285C-6179-1A82-EBCC-EFFA9A6AD81B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D6DE3F0-6FB4-7354-3AFC-49628CB98162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4674D30-5A3F-B61A-89EA-70FAEFA5A269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50987BD6-F9B4-A1AC-8BE7-01433ACF74CE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6050EF42-86FE-3D6F-B583-002B8ABEF688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A0475E7B-E3A0-421D-2680-6893FCBA971B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79E8D91A-A638-3035-6C34-34EA034FBBCD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28DB7A6F-0BEB-EBDB-B7CC-BDA9B7B02BE1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77749DF2-4718-F85C-6093-5BB1A0A80A03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2B4A458B-F210-5ED8-C98E-106E83814579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21" name="Elipse 20">
            <a:extLst>
              <a:ext uri="{FF2B5EF4-FFF2-40B4-BE49-F238E27FC236}">
                <a16:creationId xmlns:a16="http://schemas.microsoft.com/office/drawing/2014/main" id="{0DA55B3D-A977-75BF-2674-5F7D4E9DB6F0}"/>
              </a:ext>
            </a:extLst>
          </p:cNvPr>
          <p:cNvSpPr/>
          <p:nvPr/>
        </p:nvSpPr>
        <p:spPr>
          <a:xfrm>
            <a:off x="3170487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C83F7BF9-9619-E654-016D-878728374EE3}"/>
              </a:ext>
            </a:extLst>
          </p:cNvPr>
          <p:cNvSpPr/>
          <p:nvPr/>
        </p:nvSpPr>
        <p:spPr>
          <a:xfrm>
            <a:off x="3353881" y="460598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8EA3DAE-C036-2164-6384-24624060FD87}"/>
              </a:ext>
            </a:extLst>
          </p:cNvPr>
          <p:cNvSpPr/>
          <p:nvPr/>
        </p:nvSpPr>
        <p:spPr>
          <a:xfrm>
            <a:off x="3537275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06D0261D-0DDE-40F3-73EC-24533528AB97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E59D754D-7F26-187F-13A8-4AEBA2663486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B1ACC9C8-2A5B-D269-BB92-B597DA3E2A25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1A49C19E-0ABE-15F3-5893-F3C59343B818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4B6A0839-1766-D554-5D7D-7FFAD6DD5719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1ABB95D1-E87F-1710-D76C-91E2A43592B5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A0D3A455-EB3F-57DA-0021-769431835CE8}"/>
              </a:ext>
            </a:extLst>
          </p:cNvPr>
          <p:cNvGrpSpPr/>
          <p:nvPr/>
        </p:nvGrpSpPr>
        <p:grpSpPr>
          <a:xfrm>
            <a:off x="7485250" y="460598"/>
            <a:ext cx="480305" cy="113517"/>
            <a:chOff x="8181416" y="461569"/>
            <a:chExt cx="480305" cy="113517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5F48693C-4860-621A-E3EA-E06ED63F69A8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98291733-7F19-4CCE-56DD-22651F1E3B61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651076DB-7D63-1259-BCAC-0A90F87D0942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AE45D80-9822-0311-D812-D32B7D6F0D75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CB0F4009-2A42-27FA-522B-4D87BBFA0CEB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983D5C05-A681-B805-FC7B-4E7D8D02397E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E8E0BCDD-6882-F793-F078-0EAE94A815C3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5BDF19C0-385C-0DF9-F36A-01AB8EFCEDDF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23C56B0B-8D9C-325A-D775-1E06D1A04645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50713EE9-1AE3-1C0D-39AE-EDBC281FBB1F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8B22D3C6-8C14-92BA-597D-19B0BD55E213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5" name="Retângulo 4">
            <a:extLst>
              <a:ext uri="{FF2B5EF4-FFF2-40B4-BE49-F238E27FC236}">
                <a16:creationId xmlns:a16="http://schemas.microsoft.com/office/drawing/2014/main" id="{5C5A2E27-5E59-CC03-E125-0D0E6CE5B52D}"/>
              </a:ext>
            </a:extLst>
          </p:cNvPr>
          <p:cNvSpPr/>
          <p:nvPr/>
        </p:nvSpPr>
        <p:spPr>
          <a:xfrm>
            <a:off x="5886450" y="996406"/>
            <a:ext cx="5507264" cy="61770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B5C7785-3185-6418-598A-D1BF18771891}"/>
              </a:ext>
            </a:extLst>
          </p:cNvPr>
          <p:cNvSpPr txBox="1"/>
          <p:nvPr/>
        </p:nvSpPr>
        <p:spPr>
          <a:xfrm>
            <a:off x="62716" y="657851"/>
            <a:ext cx="5938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Objetivos Específicos</a:t>
            </a:r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1A91C4B2-FFA6-0668-6D10-0B8580E27055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3" name="Retângulo: Cantos Arredondados 52">
            <a:extLst>
              <a:ext uri="{FF2B5EF4-FFF2-40B4-BE49-F238E27FC236}">
                <a16:creationId xmlns:a16="http://schemas.microsoft.com/office/drawing/2014/main" id="{B462DA2E-0BEF-9BCF-1CC7-4F7EBBB27CC5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70E5AE53-F791-159D-4C8C-1B1C3877781D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65CAED73-47A7-8C43-A10F-506F171454B7}"/>
              </a:ext>
            </a:extLst>
          </p:cNvPr>
          <p:cNvSpPr txBox="1"/>
          <p:nvPr/>
        </p:nvSpPr>
        <p:spPr>
          <a:xfrm>
            <a:off x="393091" y="2495186"/>
            <a:ext cx="549335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b="1" dirty="0">
                <a:solidFill>
                  <a:srgbClr val="5A8C57"/>
                </a:solidFill>
              </a:rPr>
              <a:t>Etapas iniciais do projeto:</a:t>
            </a:r>
            <a:endParaRPr lang="pt-BR" sz="2000" dirty="0">
              <a:solidFill>
                <a:srgbClr val="5A8C57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/>
              <a:t>Analisar a plataforma existente</a:t>
            </a:r>
            <a:r>
              <a:rPr lang="pt-BR" dirty="0"/>
              <a:t>, avaliando mecânica, sensores, atuadores e limitações do sistema atual.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/>
              <a:t>Implementar uma placa de controle</a:t>
            </a:r>
            <a:r>
              <a:rPr lang="pt-BR" dirty="0"/>
              <a:t> para integração com os componentes de hardware já disponíveis.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/>
              <a:t>Avaliar e implementar algoritmos de controle</a:t>
            </a:r>
            <a:r>
              <a:rPr lang="pt-BR" dirty="0"/>
              <a:t> para o funcionamento dos atuadores.</a:t>
            </a: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9F63438D-6055-D9B7-EE38-8AB602B08927}"/>
              </a:ext>
            </a:extLst>
          </p:cNvPr>
          <p:cNvSpPr/>
          <p:nvPr/>
        </p:nvSpPr>
        <p:spPr>
          <a:xfrm rot="16200000" flipV="1">
            <a:off x="-866150" y="3800719"/>
            <a:ext cx="2487447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pic>
        <p:nvPicPr>
          <p:cNvPr id="58" name="Imagem 57" descr="Diagrama&#10;&#10;O conteúdo gerado por IA pode estar incorreto.">
            <a:extLst>
              <a:ext uri="{FF2B5EF4-FFF2-40B4-BE49-F238E27FC236}">
                <a16:creationId xmlns:a16="http://schemas.microsoft.com/office/drawing/2014/main" id="{85F05DFC-E219-08DE-3AE4-8AE406643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110" y="2014429"/>
            <a:ext cx="5951701" cy="3428107"/>
          </a:xfrm>
          <a:prstGeom prst="rect">
            <a:avLst/>
          </a:prstGeom>
        </p:spPr>
      </p:pic>
      <p:sp>
        <p:nvSpPr>
          <p:cNvPr id="68" name="CaixaDeTexto 67">
            <a:extLst>
              <a:ext uri="{FF2B5EF4-FFF2-40B4-BE49-F238E27FC236}">
                <a16:creationId xmlns:a16="http://schemas.microsoft.com/office/drawing/2014/main" id="{87055094-BED4-3F2B-8177-8D413C83A651}"/>
              </a:ext>
            </a:extLst>
          </p:cNvPr>
          <p:cNvSpPr txBox="1"/>
          <p:nvPr/>
        </p:nvSpPr>
        <p:spPr>
          <a:xfrm>
            <a:off x="7050314" y="5549779"/>
            <a:ext cx="4343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Estrutura Original</a:t>
            </a:r>
          </a:p>
          <a:p>
            <a:pPr algn="ctr"/>
            <a:r>
              <a:rPr lang="pt-BR" sz="1400" dirty="0"/>
              <a:t>Fonte: Gonçalves (2023)</a:t>
            </a:r>
          </a:p>
          <a:p>
            <a:endParaRPr lang="pt-BR" sz="1400" dirty="0"/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1F324BE8-20B8-F5AD-E164-F49142D8BCF4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70" name="Elipse 69">
            <a:extLst>
              <a:ext uri="{FF2B5EF4-FFF2-40B4-BE49-F238E27FC236}">
                <a16:creationId xmlns:a16="http://schemas.microsoft.com/office/drawing/2014/main" id="{A1CBFB9C-CA2A-961F-D1E7-221C126E5257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30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E5D214-598A-112A-1E18-EB95A150C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973A41A9-72A1-9EA4-D3E8-F2A1C39704C8}"/>
              </a:ext>
            </a:extLst>
          </p:cNvPr>
          <p:cNvSpPr/>
          <p:nvPr/>
        </p:nvSpPr>
        <p:spPr>
          <a:xfrm rot="10800000">
            <a:off x="3010525" y="32758"/>
            <a:ext cx="1053500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ABA461BB-665F-A80B-C0C7-55EA7B78ACED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C776AD89-D005-A189-5147-FEBEA075BC40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8C39827B-0DD0-6777-99BB-A264CA1C7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D12A142-9A9C-17F7-B7B5-4007F55EBF12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45E714B0-CC72-700C-43E7-D5364844C09C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B857CCA-7719-8B12-5D85-9F747C352F40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B1DE0C7-4FBF-9285-C35C-0C9F45DCCC0C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C27D824D-2805-2367-4B72-09B22D9EF44C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F8E4B32F-5424-A10C-3686-9877E8E32FDC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0863CF0A-022C-F201-BAB1-6ACC4DADFAC6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25FCA993-BDFF-5D69-2A1F-F479ECAEF2EA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F39E06D1-CE5C-8A6A-9060-BE0662C0935B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7847097B-6F97-B48E-CE65-EECC7CE1A51F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EE26821C-4567-7FBA-2ED8-00E2CC5E924B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BFBEDA21-79A7-1A33-2BA4-1A7AEDE977B1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21" name="Elipse 20">
            <a:extLst>
              <a:ext uri="{FF2B5EF4-FFF2-40B4-BE49-F238E27FC236}">
                <a16:creationId xmlns:a16="http://schemas.microsoft.com/office/drawing/2014/main" id="{3338FABC-9AED-E2A6-5153-E44339D437ED}"/>
              </a:ext>
            </a:extLst>
          </p:cNvPr>
          <p:cNvSpPr/>
          <p:nvPr/>
        </p:nvSpPr>
        <p:spPr>
          <a:xfrm>
            <a:off x="3170487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AA415D1-F5C6-CD54-84E3-401A36B60011}"/>
              </a:ext>
            </a:extLst>
          </p:cNvPr>
          <p:cNvSpPr/>
          <p:nvPr/>
        </p:nvSpPr>
        <p:spPr>
          <a:xfrm>
            <a:off x="3353881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C094A40D-1CDC-17F4-E238-0DE812E5B30A}"/>
              </a:ext>
            </a:extLst>
          </p:cNvPr>
          <p:cNvSpPr/>
          <p:nvPr/>
        </p:nvSpPr>
        <p:spPr>
          <a:xfrm>
            <a:off x="3537275" y="460598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DAC322C9-5715-B6F9-CE09-CC0FE8905417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A48143D3-AF6F-CCC8-3079-D092A867C7D3}"/>
              </a:ext>
            </a:extLst>
          </p:cNvPr>
          <p:cNvGrpSpPr/>
          <p:nvPr/>
        </p:nvGrpSpPr>
        <p:grpSpPr>
          <a:xfrm>
            <a:off x="4559841" y="460598"/>
            <a:ext cx="480305" cy="113517"/>
            <a:chOff x="4559841" y="432373"/>
            <a:chExt cx="480305" cy="113517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D1673984-DDC7-EC0A-673F-05D080F0606F}"/>
                </a:ext>
              </a:extLst>
            </p:cNvPr>
            <p:cNvSpPr/>
            <p:nvPr/>
          </p:nvSpPr>
          <p:spPr>
            <a:xfrm>
              <a:off x="4559841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98EE628D-D8B7-CAAC-A1F0-07E510C6C978}"/>
                </a:ext>
              </a:extLst>
            </p:cNvPr>
            <p:cNvSpPr/>
            <p:nvPr/>
          </p:nvSpPr>
          <p:spPr>
            <a:xfrm>
              <a:off x="4743235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97392BCC-B147-09D0-3458-DBB1BE67B311}"/>
                </a:ext>
              </a:extLst>
            </p:cNvPr>
            <p:cNvSpPr/>
            <p:nvPr/>
          </p:nvSpPr>
          <p:spPr>
            <a:xfrm>
              <a:off x="4926629" y="432373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B7A3E66B-63A9-4CD8-0917-39C0D16C7AD3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4AB39555-0DD6-1A22-9B90-CC38B7754C2B}"/>
              </a:ext>
            </a:extLst>
          </p:cNvPr>
          <p:cNvGrpSpPr/>
          <p:nvPr/>
        </p:nvGrpSpPr>
        <p:grpSpPr>
          <a:xfrm>
            <a:off x="7485250" y="460598"/>
            <a:ext cx="480305" cy="113517"/>
            <a:chOff x="8181416" y="461569"/>
            <a:chExt cx="480305" cy="113517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E067CD96-0457-9647-E78A-EA2B370C05AF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B117A3B5-A269-ABDB-6421-B44598D78D13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31283571-665F-2C85-FB7A-8ECE54D6C179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0EA3B7D-95DA-EE90-8875-160A409DC4E0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4FD1E78A-5608-FB34-910E-B38CCD454032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DD5B1D8D-C812-AE82-9CDB-D2C83101A976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103C2324-15D2-41D7-CA68-027CBAC823A0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4C295F2D-FCB7-A96A-E9FE-D692F4B19446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DBEB68AD-827E-C08A-9E5D-F37D6DB719EA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955A105C-8156-F7BB-2586-EEE40E6E074C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1164FF44-D60C-F1CA-97E0-0426A913A2DC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0B2D5FE-D92E-22BB-D231-7880473D687F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22B403D-149B-E202-BD46-90EFBB3F4439}"/>
              </a:ext>
            </a:extLst>
          </p:cNvPr>
          <p:cNvSpPr txBox="1"/>
          <p:nvPr/>
        </p:nvSpPr>
        <p:spPr>
          <a:xfrm>
            <a:off x="393091" y="2495186"/>
            <a:ext cx="5702909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b="1" dirty="0">
                <a:solidFill>
                  <a:srgbClr val="5A8C57"/>
                </a:solidFill>
              </a:rPr>
              <a:t>Etapas de integração e validação:</a:t>
            </a:r>
            <a:endParaRPr lang="pt-BR" sz="2000" dirty="0">
              <a:solidFill>
                <a:srgbClr val="5A8C57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/>
              <a:t>Desenvolver a interface gráfica (HMI) </a:t>
            </a:r>
            <a:r>
              <a:rPr lang="pt-BR" dirty="0"/>
              <a:t>para operação local, com modos de comando: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/>
              <a:t>Pistão a pistão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/>
              <a:t>Visualização de posições em tempo real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/>
              <a:t>Cinemática inversa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/>
              <a:t>Validar o sistema </a:t>
            </a:r>
            <a:r>
              <a:rPr lang="pt-BR" dirty="0"/>
              <a:t>com testes práticos e simulações comparativas.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D723BC7-1E61-D8DB-0249-E9AAA31A6433}"/>
              </a:ext>
            </a:extLst>
          </p:cNvPr>
          <p:cNvSpPr/>
          <p:nvPr/>
        </p:nvSpPr>
        <p:spPr>
          <a:xfrm rot="16200000" flipV="1">
            <a:off x="-749644" y="3684211"/>
            <a:ext cx="2254433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pic>
        <p:nvPicPr>
          <p:cNvPr id="9" name="Imagem 8" descr="Uma imagem contendo Gráfico&#10;&#10;O conteúdo gerado por IA pode estar incorreto.">
            <a:extLst>
              <a:ext uri="{FF2B5EF4-FFF2-40B4-BE49-F238E27FC236}">
                <a16:creationId xmlns:a16="http://schemas.microsoft.com/office/drawing/2014/main" id="{2F5A14E8-3B03-B62B-7BAD-2346D687FA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093" y="1939864"/>
            <a:ext cx="5360781" cy="4020586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9257F6E7-3CBE-3D07-FE31-139389D275CB}"/>
              </a:ext>
            </a:extLst>
          </p:cNvPr>
          <p:cNvSpPr/>
          <p:nvPr/>
        </p:nvSpPr>
        <p:spPr>
          <a:xfrm>
            <a:off x="5886450" y="996406"/>
            <a:ext cx="5507264" cy="61770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B1809D5-2EF1-E56D-EF19-2B82F35343AC}"/>
              </a:ext>
            </a:extLst>
          </p:cNvPr>
          <p:cNvSpPr txBox="1"/>
          <p:nvPr/>
        </p:nvSpPr>
        <p:spPr>
          <a:xfrm>
            <a:off x="62716" y="657851"/>
            <a:ext cx="5938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Objetivos Específicos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7B082351-EB22-5C18-A7F4-68ABE32FBF12}"/>
              </a:ext>
            </a:extLst>
          </p:cNvPr>
          <p:cNvSpPr/>
          <p:nvPr/>
        </p:nvSpPr>
        <p:spPr>
          <a:xfrm>
            <a:off x="8035881" y="453920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5B7F2BB2-B0AB-24A5-299B-C230852A2BD1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114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4000">
              <a:schemeClr val="bg2"/>
            </a:gs>
          </a:gsLst>
          <a:lin ang="81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D38AE9-67D4-2B51-8403-FEC31298D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3AE809CF-6628-530B-A518-6A8B4B997ADF}"/>
              </a:ext>
            </a:extLst>
          </p:cNvPr>
          <p:cNvSpPr/>
          <p:nvPr/>
        </p:nvSpPr>
        <p:spPr>
          <a:xfrm rot="10800000">
            <a:off x="4456636" y="40153"/>
            <a:ext cx="2495493" cy="3533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A0CDC322-ECC4-545E-EC9D-02669EBFB898}"/>
              </a:ext>
            </a:extLst>
          </p:cNvPr>
          <p:cNvSpPr/>
          <p:nvPr/>
        </p:nvSpPr>
        <p:spPr>
          <a:xfrm>
            <a:off x="-714854" y="1011794"/>
            <a:ext cx="2196853" cy="209581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5FAC3EBD-5EA9-85A6-F9F2-B6D53F8C5F47}"/>
              </a:ext>
            </a:extLst>
          </p:cNvPr>
          <p:cNvSpPr/>
          <p:nvPr/>
        </p:nvSpPr>
        <p:spPr>
          <a:xfrm>
            <a:off x="10826665" y="2059704"/>
            <a:ext cx="2099621" cy="2003058"/>
          </a:xfrm>
          <a:prstGeom prst="ellipse">
            <a:avLst/>
          </a:prstGeom>
          <a:noFill/>
          <a:ln>
            <a:solidFill>
              <a:srgbClr val="B4E5A2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0A83B4CE-0BB3-040F-B317-6B20ADC90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60450"/>
            <a:ext cx="2510971" cy="89945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9E4DBBA1-C595-E17D-C535-F521A2E4B473}"/>
              </a:ext>
            </a:extLst>
          </p:cNvPr>
          <p:cNvSpPr txBox="1"/>
          <p:nvPr/>
        </p:nvSpPr>
        <p:spPr>
          <a:xfrm>
            <a:off x="62716" y="40153"/>
            <a:ext cx="937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Agenda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940366F2-7847-8EB6-56FD-1680AF8664B7}"/>
              </a:ext>
            </a:extLst>
          </p:cNvPr>
          <p:cNvSpPr/>
          <p:nvPr/>
        </p:nvSpPr>
        <p:spPr>
          <a:xfrm>
            <a:off x="18831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D49F2A9-BEDD-4D93-DDE9-080A650BF256}"/>
              </a:ext>
            </a:extLst>
          </p:cNvPr>
          <p:cNvSpPr txBox="1"/>
          <p:nvPr/>
        </p:nvSpPr>
        <p:spPr>
          <a:xfrm>
            <a:off x="1405959" y="40153"/>
            <a:ext cx="1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Introdução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7F03380-6D82-E960-EA5B-CB17E8B6D5FD}"/>
              </a:ext>
            </a:extLst>
          </p:cNvPr>
          <p:cNvSpPr txBox="1"/>
          <p:nvPr/>
        </p:nvSpPr>
        <p:spPr>
          <a:xfrm>
            <a:off x="3046880" y="40153"/>
            <a:ext cx="99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04EAD47-FB9A-24F5-9B36-21351FEBFEBE}"/>
              </a:ext>
            </a:extLst>
          </p:cNvPr>
          <p:cNvSpPr txBox="1"/>
          <p:nvPr/>
        </p:nvSpPr>
        <p:spPr>
          <a:xfrm>
            <a:off x="9209388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08F5B6D9-8FE5-7E26-5FDD-AA326B349B9B}"/>
              </a:ext>
            </a:extLst>
          </p:cNvPr>
          <p:cNvSpPr/>
          <p:nvPr/>
        </p:nvSpPr>
        <p:spPr>
          <a:xfrm>
            <a:off x="1" y="-6228"/>
            <a:ext cx="12191999" cy="4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8D4590A3-E948-0383-AA1D-71903BEDA9E2}"/>
              </a:ext>
            </a:extLst>
          </p:cNvPr>
          <p:cNvSpPr/>
          <p:nvPr/>
        </p:nvSpPr>
        <p:spPr>
          <a:xfrm rot="17898412">
            <a:off x="9352315" y="1463585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ABFE6DA1-1E59-8340-4D4D-A31008BAEBAF}"/>
              </a:ext>
            </a:extLst>
          </p:cNvPr>
          <p:cNvSpPr/>
          <p:nvPr/>
        </p:nvSpPr>
        <p:spPr>
          <a:xfrm rot="17898412">
            <a:off x="11753881" y="5099814"/>
            <a:ext cx="876237" cy="876237"/>
          </a:xfrm>
          <a:prstGeom prst="roundRect">
            <a:avLst/>
          </a:prstGeom>
          <a:solidFill>
            <a:srgbClr val="B4E5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7BC3DEEF-9A7D-5015-25E9-8C04EE4A6372}"/>
              </a:ext>
            </a:extLst>
          </p:cNvPr>
          <p:cNvGrpSpPr/>
          <p:nvPr/>
        </p:nvGrpSpPr>
        <p:grpSpPr>
          <a:xfrm>
            <a:off x="1539225" y="460598"/>
            <a:ext cx="483815" cy="113517"/>
            <a:chOff x="1539225" y="468431"/>
            <a:chExt cx="483815" cy="11351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BE69226C-1F30-C048-4D3B-DD3D193E730F}"/>
                </a:ext>
              </a:extLst>
            </p:cNvPr>
            <p:cNvSpPr/>
            <p:nvPr/>
          </p:nvSpPr>
          <p:spPr>
            <a:xfrm>
              <a:off x="1539225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F987746C-426D-D62A-673C-D5B73B6C9EFE}"/>
                </a:ext>
              </a:extLst>
            </p:cNvPr>
            <p:cNvSpPr/>
            <p:nvPr/>
          </p:nvSpPr>
          <p:spPr>
            <a:xfrm>
              <a:off x="1724374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BFF9B04D-85A8-6A28-7FB7-5614D32984C6}"/>
                </a:ext>
              </a:extLst>
            </p:cNvPr>
            <p:cNvSpPr/>
            <p:nvPr/>
          </p:nvSpPr>
          <p:spPr>
            <a:xfrm>
              <a:off x="1909523" y="468431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4FCD71C5-2F0C-BFF0-650F-FA7136367E2C}"/>
              </a:ext>
            </a:extLst>
          </p:cNvPr>
          <p:cNvGrpSpPr/>
          <p:nvPr/>
        </p:nvGrpSpPr>
        <p:grpSpPr>
          <a:xfrm>
            <a:off x="3170487" y="460598"/>
            <a:ext cx="480305" cy="113517"/>
            <a:chOff x="3170487" y="485444"/>
            <a:chExt cx="480305" cy="113517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A1EBD50D-E8C9-C296-3148-2951EA1C0418}"/>
                </a:ext>
              </a:extLst>
            </p:cNvPr>
            <p:cNvSpPr/>
            <p:nvPr/>
          </p:nvSpPr>
          <p:spPr>
            <a:xfrm>
              <a:off x="3170487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35CA976D-9173-0526-7BAD-348F65F216B1}"/>
                </a:ext>
              </a:extLst>
            </p:cNvPr>
            <p:cNvSpPr/>
            <p:nvPr/>
          </p:nvSpPr>
          <p:spPr>
            <a:xfrm>
              <a:off x="3353881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3CF9F167-94B8-0C2B-F6F5-63AEDC3D4EAA}"/>
                </a:ext>
              </a:extLst>
            </p:cNvPr>
            <p:cNvSpPr/>
            <p:nvPr/>
          </p:nvSpPr>
          <p:spPr>
            <a:xfrm>
              <a:off x="3537275" y="485444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5AFD5A08-27DE-7354-3ADC-EDC016DEEC01}"/>
              </a:ext>
            </a:extLst>
          </p:cNvPr>
          <p:cNvSpPr txBox="1"/>
          <p:nvPr/>
        </p:nvSpPr>
        <p:spPr>
          <a:xfrm>
            <a:off x="4444048" y="40153"/>
            <a:ext cx="2508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12A021A3-3D33-7403-CFF5-648B350BC897}"/>
              </a:ext>
            </a:extLst>
          </p:cNvPr>
          <p:cNvSpPr/>
          <p:nvPr/>
        </p:nvSpPr>
        <p:spPr>
          <a:xfrm>
            <a:off x="4559841" y="460598"/>
            <a:ext cx="113517" cy="113517"/>
          </a:xfrm>
          <a:prstGeom prst="ellipse">
            <a:avLst/>
          </a:prstGeom>
          <a:solidFill>
            <a:srgbClr val="132E15"/>
          </a:solidFill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C32B553C-EB1D-734F-1F61-39DB1AF609B9}"/>
              </a:ext>
            </a:extLst>
          </p:cNvPr>
          <p:cNvSpPr/>
          <p:nvPr/>
        </p:nvSpPr>
        <p:spPr>
          <a:xfrm>
            <a:off x="4743235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22A332AD-2014-17C2-7CD1-527569D780EC}"/>
              </a:ext>
            </a:extLst>
          </p:cNvPr>
          <p:cNvSpPr/>
          <p:nvPr/>
        </p:nvSpPr>
        <p:spPr>
          <a:xfrm>
            <a:off x="4926629" y="460598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79661086-69A1-5D90-0479-7692B27346E7}"/>
              </a:ext>
            </a:extLst>
          </p:cNvPr>
          <p:cNvSpPr txBox="1"/>
          <p:nvPr/>
        </p:nvSpPr>
        <p:spPr>
          <a:xfrm>
            <a:off x="7358179" y="40153"/>
            <a:ext cx="1445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Metodologia</a:t>
            </a:r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426EA200-DE6C-7DB0-B48F-161517371447}"/>
              </a:ext>
            </a:extLst>
          </p:cNvPr>
          <p:cNvGrpSpPr/>
          <p:nvPr/>
        </p:nvGrpSpPr>
        <p:grpSpPr>
          <a:xfrm>
            <a:off x="7485250" y="460598"/>
            <a:ext cx="480305" cy="113517"/>
            <a:chOff x="8181416" y="461569"/>
            <a:chExt cx="480305" cy="113517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B5E17335-4A0F-E50D-AC0D-132A7ABC3214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2D626210-3ACA-507B-5782-FC68775BBD18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A3593C6D-4271-2912-79FC-B06D58A17772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9BCD5EA8-3406-4B2C-7968-CFA51156A438}"/>
              </a:ext>
            </a:extLst>
          </p:cNvPr>
          <p:cNvSpPr txBox="1"/>
          <p:nvPr/>
        </p:nvSpPr>
        <p:spPr>
          <a:xfrm>
            <a:off x="10891534" y="40153"/>
            <a:ext cx="12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Conclusão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5AE4812E-07AE-7FF1-3625-F5187AFF4B91}"/>
              </a:ext>
            </a:extLst>
          </p:cNvPr>
          <p:cNvGrpSpPr/>
          <p:nvPr/>
        </p:nvGrpSpPr>
        <p:grpSpPr>
          <a:xfrm>
            <a:off x="9310128" y="460598"/>
            <a:ext cx="480305" cy="113517"/>
            <a:chOff x="8181416" y="461569"/>
            <a:chExt cx="480305" cy="113517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B4DB736D-CDA1-F260-96D8-A9012BB7C11C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BCADCD4C-E932-1004-D173-194B20DE839A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EA5BA0B6-CE08-25D6-BBEA-3FB74697DA41}"/>
                </a:ext>
              </a:extLst>
            </p:cNvPr>
            <p:cNvSpPr/>
            <p:nvPr/>
          </p:nvSpPr>
          <p:spPr>
            <a:xfrm>
              <a:off x="8548204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CA64DF9B-496D-9D8D-4941-F82528B57266}"/>
              </a:ext>
            </a:extLst>
          </p:cNvPr>
          <p:cNvGrpSpPr/>
          <p:nvPr/>
        </p:nvGrpSpPr>
        <p:grpSpPr>
          <a:xfrm>
            <a:off x="11005212" y="460598"/>
            <a:ext cx="296911" cy="113517"/>
            <a:chOff x="8181416" y="461569"/>
            <a:chExt cx="296911" cy="1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61F3DBF5-8DB9-6582-1EF1-733D764E58B8}"/>
                </a:ext>
              </a:extLst>
            </p:cNvPr>
            <p:cNvSpPr/>
            <p:nvPr/>
          </p:nvSpPr>
          <p:spPr>
            <a:xfrm>
              <a:off x="8181416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659A1433-B25E-74C7-B329-67B25B3EECB3}"/>
                </a:ext>
              </a:extLst>
            </p:cNvPr>
            <p:cNvSpPr/>
            <p:nvPr/>
          </p:nvSpPr>
          <p:spPr>
            <a:xfrm>
              <a:off x="8364810" y="461569"/>
              <a:ext cx="113517" cy="113517"/>
            </a:xfrm>
            <a:prstGeom prst="ellipse">
              <a:avLst/>
            </a:prstGeom>
            <a:noFill/>
            <a:ln>
              <a:solidFill>
                <a:srgbClr val="132E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32E15"/>
                </a:solidFill>
              </a:endParaRP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02EEFE8D-2F46-CDE4-090D-C4AE0F37706E}"/>
              </a:ext>
            </a:extLst>
          </p:cNvPr>
          <p:cNvSpPr/>
          <p:nvPr/>
        </p:nvSpPr>
        <p:spPr>
          <a:xfrm>
            <a:off x="6545943" y="996406"/>
            <a:ext cx="4847770" cy="61770"/>
          </a:xfrm>
          <a:prstGeom prst="rect">
            <a:avLst/>
          </a:prstGeom>
          <a:gradFill flip="none" rotWithShape="1">
            <a:gsLst>
              <a:gs pos="65000">
                <a:srgbClr val="3F703C"/>
              </a:gs>
              <a:gs pos="100000">
                <a:srgbClr val="3F703C"/>
              </a:gs>
              <a:gs pos="100000">
                <a:srgbClr val="7DA97B"/>
              </a:gs>
              <a:gs pos="55000">
                <a:srgbClr val="7DA97B"/>
              </a:gs>
              <a:gs pos="43000">
                <a:srgbClr val="143116"/>
              </a:gs>
              <a:gs pos="0">
                <a:srgbClr val="112B13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C8E44E6-A2FF-ADA7-F320-A5161978EB98}"/>
              </a:ext>
            </a:extLst>
          </p:cNvPr>
          <p:cNvSpPr txBox="1"/>
          <p:nvPr/>
        </p:nvSpPr>
        <p:spPr>
          <a:xfrm>
            <a:off x="62715" y="657851"/>
            <a:ext cx="8691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132E15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Fundamentação Teórica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92553CFE-446E-997F-BFF7-E6DB4F13B069}"/>
              </a:ext>
            </a:extLst>
          </p:cNvPr>
          <p:cNvSpPr/>
          <p:nvPr/>
        </p:nvSpPr>
        <p:spPr>
          <a:xfrm>
            <a:off x="8035881" y="463445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630A1DF2-57A7-F0EF-45D4-56F528FB1C02}"/>
              </a:ext>
            </a:extLst>
          </p:cNvPr>
          <p:cNvSpPr/>
          <p:nvPr/>
        </p:nvSpPr>
        <p:spPr>
          <a:xfrm>
            <a:off x="8221984" y="459595"/>
            <a:ext cx="113517" cy="113517"/>
          </a:xfrm>
          <a:prstGeom prst="ellipse">
            <a:avLst/>
          </a:prstGeom>
          <a:noFill/>
          <a:ln>
            <a:solidFill>
              <a:srgbClr val="132E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32E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6541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</TotalTime>
  <Words>1347</Words>
  <Application>Microsoft Office PowerPoint</Application>
  <PresentationFormat>Widescreen</PresentationFormat>
  <Paragraphs>348</Paragraphs>
  <Slides>30</Slides>
  <Notes>0</Notes>
  <HiddenSlides>1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6" baseType="lpstr">
      <vt:lpstr>Aptos</vt:lpstr>
      <vt:lpstr>Aptos Display</vt:lpstr>
      <vt:lpstr>Arial</vt:lpstr>
      <vt:lpstr>Cambria Math</vt:lpstr>
      <vt:lpstr>Inter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Guilherme Miyata</dc:creator>
  <cp:lastModifiedBy>Guilherme Miyata</cp:lastModifiedBy>
  <cp:revision>5</cp:revision>
  <dcterms:created xsi:type="dcterms:W3CDTF">2025-11-11T02:06:37Z</dcterms:created>
  <dcterms:modified xsi:type="dcterms:W3CDTF">2025-11-12T21:53:27Z</dcterms:modified>
</cp:coreProperties>
</file>